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315" r:id="rId4"/>
    <p:sldId id="313" r:id="rId5"/>
    <p:sldId id="318" r:id="rId6"/>
    <p:sldId id="314" r:id="rId7"/>
    <p:sldId id="319" r:id="rId8"/>
    <p:sldId id="320" r:id="rId9"/>
    <p:sldId id="322" r:id="rId10"/>
    <p:sldId id="323" r:id="rId11"/>
    <p:sldId id="321" r:id="rId12"/>
    <p:sldId id="311" r:id="rId13"/>
    <p:sldId id="264" r:id="rId14"/>
    <p:sldId id="26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6" r:id="rId34"/>
    <p:sldId id="287" r:id="rId35"/>
    <p:sldId id="284" r:id="rId36"/>
    <p:sldId id="283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5C0568-1A94-6D45-873A-7289AB62905A}">
          <p14:sldIdLst>
            <p14:sldId id="256"/>
            <p14:sldId id="257"/>
            <p14:sldId id="315"/>
            <p14:sldId id="313"/>
            <p14:sldId id="318"/>
            <p14:sldId id="314"/>
            <p14:sldId id="319"/>
            <p14:sldId id="320"/>
            <p14:sldId id="322"/>
            <p14:sldId id="323"/>
            <p14:sldId id="321"/>
            <p14:sldId id="31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7"/>
            <p14:sldId id="284"/>
            <p14:sldId id="28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BE5D6"/>
    <a:srgbClr val="FFC000"/>
    <a:srgbClr val="7030A0"/>
    <a:srgbClr val="FFF2CC"/>
    <a:srgbClr val="E2F0D9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0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CFB25-9DD4-4ACC-901D-079BFD9F090A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1EB4A-A55E-45B9-9798-E1CE234DA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1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2020. 6. 12.</a:t>
            </a:fld>
            <a:endParaRPr lang="ko-KR" alt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9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1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3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538"/>
            <a:ext cx="9144000" cy="583813"/>
          </a:xfrm>
        </p:spPr>
        <p:txBody>
          <a:bodyPr>
            <a:noAutofit/>
          </a:bodyPr>
          <a:lstStyle>
            <a:lvl1pPr>
              <a:defRPr sz="32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>
            <a:normAutofit/>
          </a:bodyPr>
          <a:lstStyle>
            <a:lvl1pPr>
              <a:defRPr sz="24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8486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848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8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4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1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5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9224AC-FDF1-42F0-88A3-1EE4CBBB2828}" type="datetimeFigureOut">
              <a:rPr lang="ko-KR" altLang="en-US" smtClean="0"/>
              <a:t>2020. 6. 12.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9E7DA9B-4874-4184-95AC-3BDDD36BA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28486"/>
            <a:ext cx="9144000" cy="329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9" name="NAVERLABS_LOGO_SIGNATURE_BLACK.png"/>
          <p:cNvPicPr>
            <a:picLocks noChangeAspect="1"/>
          </p:cNvPicPr>
          <p:nvPr userDrawn="1"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8248135" y="32728"/>
            <a:ext cx="864973" cy="27493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9224AC-FDF1-42F0-88A3-1EE4CBBB2828}" type="datetimeFigureOut">
              <a:rPr lang="ko-KR" altLang="en-US" smtClean="0"/>
              <a:pPr/>
              <a:t>2020. 6. 12.</a:t>
            </a:fld>
            <a:endParaRPr lang="ko-KR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7DA9B-4874-4184-95AC-3BDDD36BA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9D%B8%EA%B3%B5%EC%8B%A0%EA%B2%BD%EB%A7%9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5747" y="1958341"/>
            <a:ext cx="6858000" cy="1314816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Artificial Intelligence 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36160" y="4478452"/>
            <a:ext cx="6858000" cy="810079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800" dirty="0"/>
              <a:t>Yukyung Choi</a:t>
            </a:r>
          </a:p>
        </p:txBody>
      </p:sp>
    </p:spTree>
    <p:extLst>
      <p:ext uri="{BB962C8B-B14F-4D97-AF65-F5344CB8AC3E}">
        <p14:creationId xmlns:p14="http://schemas.microsoft.com/office/powerpoint/2010/main" val="24827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A35AD-0FB3-8E42-8F2E-A4017831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Convolution 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69D76-915C-274F-9943-E4FF43AE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영상처리 혹은 </a:t>
            </a:r>
            <a:r>
              <a:rPr kumimoji="1" lang="ko-KR" altLang="en-US" dirty="0" err="1"/>
              <a:t>컴퓨터비전</a:t>
            </a:r>
            <a:r>
              <a:rPr kumimoji="1" lang="ko-KR" altLang="en-US" dirty="0"/>
              <a:t> 에서의 </a:t>
            </a:r>
            <a:r>
              <a:rPr kumimoji="1" lang="ko-KR" altLang="en-US" dirty="0" err="1"/>
              <a:t>컨볼루션이란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Convolution</a:t>
            </a:r>
            <a:r>
              <a:rPr kumimoji="1" lang="ko-KR" altLang="en-US" dirty="0"/>
              <a:t>은 주로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연산에서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특정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추출하고 싶을 때 사용한다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992F4-FD8E-624C-B519-30FCABAE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71" y="2437654"/>
            <a:ext cx="3324245" cy="2426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B970E9-A16C-BE4B-A181-5357EAC1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05" y="2618407"/>
            <a:ext cx="2788158" cy="16211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5D5874-CC4D-D840-AE05-837273591A8B}"/>
              </a:ext>
            </a:extLst>
          </p:cNvPr>
          <p:cNvSpPr/>
          <p:nvPr/>
        </p:nvSpPr>
        <p:spPr>
          <a:xfrm>
            <a:off x="1679945" y="511766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ore-KR" dirty="0"/>
              <a:t>Green: </a:t>
            </a:r>
            <a:r>
              <a:rPr kumimoji="1" lang="ko-KR" altLang="en-US" dirty="0"/>
              <a:t>영상 이미지</a:t>
            </a:r>
            <a:endParaRPr kumimoji="1" lang="en-US" altLang="ko-Kore-KR" dirty="0"/>
          </a:p>
          <a:p>
            <a:r>
              <a:rPr kumimoji="1" lang="en-US" altLang="ko-Kore-KR" dirty="0"/>
              <a:t>Yellow: </a:t>
            </a:r>
            <a:r>
              <a:rPr kumimoji="1" lang="ko-KR" altLang="en-US" dirty="0" err="1"/>
              <a:t>컨볼루션이</a:t>
            </a:r>
            <a:r>
              <a:rPr kumimoji="1" lang="ko-KR" altLang="en-US" dirty="0"/>
              <a:t> 일어나는 영역</a:t>
            </a:r>
            <a:endParaRPr kumimoji="1" lang="en-US" altLang="ko-KR" dirty="0"/>
          </a:p>
          <a:p>
            <a:r>
              <a:rPr kumimoji="1" lang="en-US" altLang="ko-Kore-KR" dirty="0"/>
              <a:t>Red: </a:t>
            </a:r>
            <a:r>
              <a:rPr kumimoji="1" lang="ko-KR" altLang="en-US" dirty="0" err="1"/>
              <a:t>컨볼루션</a:t>
            </a:r>
            <a:r>
              <a:rPr kumimoji="1" lang="ko-KR" altLang="en-US" dirty="0"/>
              <a:t> 커널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5C850-7B94-E64D-A526-80DF61095C90}"/>
              </a:ext>
            </a:extLst>
          </p:cNvPr>
          <p:cNvSpPr/>
          <p:nvPr/>
        </p:nvSpPr>
        <p:spPr>
          <a:xfrm>
            <a:off x="1796903" y="2729769"/>
            <a:ext cx="903767" cy="9212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093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0ADE-A572-C642-B652-BE4033D1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Convolutional Neural Network (CNN)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C5E32-299B-9C4A-A539-C188221C0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Convolution + Neural Network</a:t>
            </a:r>
          </a:p>
          <a:p>
            <a:pPr lvl="1"/>
            <a:r>
              <a:rPr kumimoji="1" lang="en-US" altLang="ko-Kore-KR" sz="1800" dirty="0"/>
              <a:t>CNN</a:t>
            </a:r>
            <a:r>
              <a:rPr kumimoji="1" lang="en-US" altLang="ko-Kore-KR" sz="1800" dirty="0">
                <a:sym typeface="Wingdings" pitchFamily="2" charset="2"/>
              </a:rPr>
              <a:t> </a:t>
            </a:r>
            <a:r>
              <a:rPr kumimoji="1" lang="en-US" altLang="ko-Kore-KR" sz="1800" dirty="0"/>
              <a:t>Convolution</a:t>
            </a:r>
            <a:r>
              <a:rPr kumimoji="1" lang="ko-KR" altLang="en-US" sz="1800" dirty="0"/>
              <a:t>특성을 살린 신경망 연산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2</a:t>
            </a:r>
            <a:r>
              <a:rPr kumimoji="1" lang="ko-KR" altLang="en-US" sz="1800" dirty="0"/>
              <a:t>번 이상의 </a:t>
            </a:r>
            <a:r>
              <a:rPr kumimoji="1" lang="en-US" altLang="ko-KR" sz="1800" dirty="0"/>
              <a:t>CNN, </a:t>
            </a:r>
            <a:r>
              <a:rPr kumimoji="1" lang="ko-KR" altLang="en-US" sz="1800" dirty="0"/>
              <a:t>입력영상뿐만 아니라 중간 </a:t>
            </a:r>
            <a:r>
              <a:rPr kumimoji="1" lang="en-US" altLang="ko-KR" sz="1800" dirty="0"/>
              <a:t>Feature map</a:t>
            </a:r>
            <a:r>
              <a:rPr kumimoji="1" lang="ko-KR" altLang="en-US" sz="1800" dirty="0"/>
              <a:t>에도 </a:t>
            </a:r>
            <a:r>
              <a:rPr kumimoji="1" lang="en-US" altLang="ko-KR" sz="1800" dirty="0"/>
              <a:t>Convolution</a:t>
            </a:r>
            <a:r>
              <a:rPr kumimoji="1" lang="ko-KR" altLang="en-US" sz="1800" dirty="0"/>
              <a:t> 적용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-US" altLang="ko-Kore-KR" dirty="0"/>
              <a:t>Receptive Field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수용영역</a:t>
            </a:r>
            <a:r>
              <a:rPr kumimoji="1" lang="en-US" altLang="ko-KR" dirty="0"/>
              <a:t>)</a:t>
            </a:r>
            <a:r>
              <a:rPr kumimoji="1" lang="ko-KR" altLang="en-US" dirty="0"/>
              <a:t>란 무엇인가</a:t>
            </a:r>
            <a:r>
              <a:rPr kumimoji="1" lang="en-US" altLang="ko-KR" dirty="0"/>
              <a:t>?</a:t>
            </a:r>
          </a:p>
          <a:p>
            <a:pPr lvl="1"/>
            <a:r>
              <a:rPr lang="en-US" altLang="ko-Kore-KR" sz="1800" b="1" dirty="0"/>
              <a:t>Receptive field</a:t>
            </a:r>
            <a:r>
              <a:rPr lang="en-US" altLang="ko-Kore-KR" sz="1800" dirty="0"/>
              <a:t> </a:t>
            </a:r>
            <a:r>
              <a:rPr lang="ko-KR" altLang="en-US" sz="1800" dirty="0"/>
              <a:t>는 출력 레이어의 뉴런 하나에 영향을 미치는 입력 뉴런들의 공간 크기이다</a:t>
            </a:r>
            <a:r>
              <a:rPr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외부 자극이 전체 영향을 끼치는게 아니라 특정 영역에만 영향을 미친다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영상에서 특정 위치에 있는 픽셀들은 그 주변에 있는 일부 </a:t>
            </a:r>
            <a:r>
              <a:rPr kumimoji="1" lang="ko-KR" altLang="en-US" sz="1800" dirty="0" err="1"/>
              <a:t>픽셀들과만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correlation</a:t>
            </a:r>
            <a:r>
              <a:rPr kumimoji="1" lang="ko-KR" altLang="en-US" sz="1800" dirty="0"/>
              <a:t> 높을 뿐이며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거리가 멀어질 수록 그 영향은 감소하게 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endParaRPr kumimoji="1" lang="en-US" altLang="ko-KR" sz="1800" dirty="0"/>
          </a:p>
          <a:p>
            <a:pPr lvl="1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D24F3-9440-F749-8658-26F05B6A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5" y="5079339"/>
            <a:ext cx="1781545" cy="1251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A8B87-8592-6B4A-A86C-A8CA44E3AB7B}"/>
              </a:ext>
            </a:extLst>
          </p:cNvPr>
          <p:cNvSpPr txBox="1"/>
          <p:nvPr/>
        </p:nvSpPr>
        <p:spPr>
          <a:xfrm>
            <a:off x="4699591" y="5628315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highlight>
                  <a:srgbClr val="FFFF00"/>
                </a:highlight>
              </a:rPr>
              <a:t>Receptive Field</a:t>
            </a:r>
            <a:endParaRPr kumimoji="1" lang="ko-Kore-KR" altLang="en-US" b="1" dirty="0">
              <a:highlight>
                <a:srgbClr val="FFFF00"/>
              </a:highlight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702D8DE-D21F-B643-A94A-68CB4B8FC645}"/>
              </a:ext>
            </a:extLst>
          </p:cNvPr>
          <p:cNvSpPr/>
          <p:nvPr/>
        </p:nvSpPr>
        <p:spPr>
          <a:xfrm rot="20508448">
            <a:off x="6259691" y="5494896"/>
            <a:ext cx="735703" cy="487239"/>
          </a:xfrm>
          <a:prstGeom prst="rightArrow">
            <a:avLst>
              <a:gd name="adj1" fmla="val 3537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D4E1CEE-0793-7C4E-A98B-58717C7E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4" y="4992810"/>
            <a:ext cx="3378633" cy="12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83A63C6-DE3A-3348-B8A5-7C52F240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Conv layer</a:t>
            </a:r>
            <a:r>
              <a:rPr kumimoji="1" lang="ko-KR" altLang="en-US" sz="2000" dirty="0"/>
              <a:t>는 </a:t>
            </a:r>
            <a:r>
              <a:rPr kumimoji="1" lang="ko-KR" altLang="en-US" sz="2000" dirty="0">
                <a:solidFill>
                  <a:srgbClr val="C00000"/>
                </a:solidFill>
                <a:highlight>
                  <a:srgbClr val="FFFF00"/>
                </a:highlight>
              </a:rPr>
              <a:t>형상을 유지</a:t>
            </a:r>
            <a:r>
              <a:rPr kumimoji="1" lang="ko-KR" altLang="en-US" sz="2000" dirty="0"/>
              <a:t>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입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출력  모두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차원 데이터로 처리하기 때문에 </a:t>
            </a:r>
            <a:r>
              <a:rPr kumimoji="1" lang="ko-KR" altLang="en-US" sz="2000" dirty="0">
                <a:solidFill>
                  <a:srgbClr val="C00000"/>
                </a:solidFill>
                <a:highlight>
                  <a:srgbClr val="FFFF00"/>
                </a:highlight>
              </a:rPr>
              <a:t>공간적 정보를 유지</a:t>
            </a:r>
            <a:r>
              <a:rPr kumimoji="1" lang="ko-KR" altLang="en-US" sz="2000" dirty="0"/>
              <a:t>할 수 있다</a:t>
            </a:r>
            <a:r>
              <a:rPr kumimoji="1" lang="en-US" altLang="ko-KR" sz="2000" dirty="0"/>
              <a:t>.</a:t>
            </a:r>
            <a:endParaRPr kumimoji="1"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Advantage of CNN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5" r="9328"/>
          <a:stretch/>
        </p:blipFill>
        <p:spPr>
          <a:xfrm>
            <a:off x="506758" y="2690038"/>
            <a:ext cx="8201188" cy="2231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A0CCD-DA37-F041-A500-E88F79CDC5C9}"/>
              </a:ext>
            </a:extLst>
          </p:cNvPr>
          <p:cNvSpPr txBox="1"/>
          <p:nvPr/>
        </p:nvSpPr>
        <p:spPr>
          <a:xfrm>
            <a:off x="1743740" y="530919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DNN</a:t>
            </a:r>
            <a:endParaRPr kumimoji="1" lang="ko-Kore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18355-5DE6-7543-BFCC-1CB8B11766F2}"/>
              </a:ext>
            </a:extLst>
          </p:cNvPr>
          <p:cNvSpPr txBox="1"/>
          <p:nvPr/>
        </p:nvSpPr>
        <p:spPr>
          <a:xfrm>
            <a:off x="5479312" y="530919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CNN</a:t>
            </a:r>
            <a:endParaRPr kumimoji="1" lang="ko-Kore-KR" altLang="en-US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1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u="sng" dirty="0"/>
              <a:t>DNN vs CNN</a:t>
            </a:r>
            <a:endParaRPr kumimoji="1" lang="ko-KR" altLang="en-US" b="1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161872"/>
            <a:ext cx="5138928" cy="23398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3716219"/>
            <a:ext cx="5486400" cy="2600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4297680"/>
            <a:ext cx="1181407" cy="20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 based Classification</a:t>
            </a:r>
            <a:endParaRPr kumimoji="1" lang="ko-KR" altLang="en-US" dirty="0"/>
          </a:p>
        </p:txBody>
      </p:sp>
      <p:sp>
        <p:nvSpPr>
          <p:cNvPr id="4" name="object 11"/>
          <p:cNvSpPr/>
          <p:nvPr/>
        </p:nvSpPr>
        <p:spPr>
          <a:xfrm>
            <a:off x="374904" y="1591056"/>
            <a:ext cx="8394192" cy="4364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96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Start with an image (width x height x depth)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193"/>
            <a:ext cx="7696200" cy="5447667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48336" y="5365368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Helvetica-Light"/>
                <a:cs typeface="Helvetica-Light"/>
              </a:rPr>
              <a:t>32x32x</a:t>
            </a:r>
            <a:r>
              <a:rPr sz="2200" dirty="0">
                <a:solidFill>
                  <a:srgbClr val="0433FF"/>
                </a:solidFill>
                <a:latin typeface="Helvetica-Light"/>
                <a:cs typeface="Helvetica-Light"/>
              </a:rPr>
              <a:t>3 </a:t>
            </a:r>
            <a:r>
              <a:rPr sz="2200" dirty="0">
                <a:latin typeface="Helvetica-Light"/>
                <a:cs typeface="Helvetica-Light"/>
              </a:rPr>
              <a:t>image</a:t>
            </a:r>
            <a:endParaRPr sz="2200">
              <a:latin typeface="Helvetica-Light"/>
              <a:cs typeface="Helvetica-Light"/>
            </a:endParaRPr>
          </a:p>
        </p:txBody>
      </p:sp>
    </p:spTree>
    <p:extLst>
      <p:ext uri="{BB962C8B-B14F-4D97-AF65-F5344CB8AC3E}">
        <p14:creationId xmlns:p14="http://schemas.microsoft.com/office/powerpoint/2010/main" val="61751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Let’s focus on a small area only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7352"/>
            <a:ext cx="7781911" cy="55083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8336" y="5365368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Helvetica-Light"/>
                <a:cs typeface="Helvetica-Light"/>
              </a:rPr>
              <a:t>32x32x</a:t>
            </a:r>
            <a:r>
              <a:rPr sz="2200" dirty="0">
                <a:solidFill>
                  <a:srgbClr val="0433FF"/>
                </a:solidFill>
                <a:latin typeface="Helvetica-Light"/>
                <a:cs typeface="Helvetica-Light"/>
              </a:rPr>
              <a:t>3 </a:t>
            </a:r>
            <a:r>
              <a:rPr sz="2200" dirty="0">
                <a:latin typeface="Helvetica-Light"/>
                <a:cs typeface="Helvetica-Light"/>
              </a:rPr>
              <a:t>image</a:t>
            </a:r>
            <a:endParaRPr sz="2200">
              <a:latin typeface="Helvetica-Light"/>
              <a:cs typeface="Helvetica-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9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Let’s focus on a small area only (5x5x3)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7352"/>
            <a:ext cx="7781911" cy="5508336"/>
          </a:xfrm>
          <a:prstGeom prst="rect">
            <a:avLst/>
          </a:prstGeom>
        </p:spPr>
      </p:pic>
      <p:sp>
        <p:nvSpPr>
          <p:cNvPr id="5" name="object 3"/>
          <p:cNvSpPr/>
          <p:nvPr/>
        </p:nvSpPr>
        <p:spPr>
          <a:xfrm>
            <a:off x="3221411" y="4439918"/>
            <a:ext cx="458215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/>
          <p:cNvSpPr txBox="1"/>
          <p:nvPr/>
        </p:nvSpPr>
        <p:spPr>
          <a:xfrm>
            <a:off x="2867842" y="5396736"/>
            <a:ext cx="355200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Helvetica-Light"/>
                <a:cs typeface="Helvetica-Light"/>
              </a:rPr>
              <a:t>5x5x</a:t>
            </a:r>
            <a:r>
              <a:rPr sz="4400" b="1" dirty="0">
                <a:solidFill>
                  <a:srgbClr val="0070C0"/>
                </a:solidFill>
                <a:latin typeface="Helvetica-Light"/>
                <a:cs typeface="Helvetica-Light"/>
              </a:rPr>
              <a:t>3</a:t>
            </a:r>
            <a:r>
              <a:rPr sz="2200" dirty="0">
                <a:solidFill>
                  <a:srgbClr val="164F86"/>
                </a:solidFill>
                <a:latin typeface="Helvetica-Light"/>
                <a:cs typeface="Helvetica-Light"/>
              </a:rPr>
              <a:t> </a:t>
            </a:r>
            <a:r>
              <a:rPr sz="2200" dirty="0">
                <a:latin typeface="Helvetica-Light"/>
                <a:cs typeface="Helvetica-Light"/>
              </a:rPr>
              <a:t>filter</a:t>
            </a:r>
          </a:p>
        </p:txBody>
      </p:sp>
      <p:sp>
        <p:nvSpPr>
          <p:cNvPr id="8" name="object 13"/>
          <p:cNvSpPr txBox="1"/>
          <p:nvPr/>
        </p:nvSpPr>
        <p:spPr>
          <a:xfrm>
            <a:off x="243696" y="5396736"/>
            <a:ext cx="355200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latin typeface="Helvetica-Light"/>
                <a:cs typeface="Helvetica-Light"/>
              </a:rPr>
              <a:t>32</a:t>
            </a:r>
            <a:r>
              <a:rPr sz="2200" dirty="0">
                <a:latin typeface="Helvetica-Light"/>
                <a:cs typeface="Helvetica-Light"/>
              </a:rPr>
              <a:t>x</a:t>
            </a:r>
            <a:r>
              <a:rPr lang="en-US" sz="2200" dirty="0">
                <a:latin typeface="Helvetica-Light"/>
                <a:cs typeface="Helvetica-Light"/>
              </a:rPr>
              <a:t>32</a:t>
            </a:r>
            <a:r>
              <a:rPr sz="2200" dirty="0">
                <a:latin typeface="Helvetica-Light"/>
                <a:cs typeface="Helvetica-Light"/>
              </a:rPr>
              <a:t>x</a:t>
            </a:r>
            <a:r>
              <a:rPr sz="4400" b="1" dirty="0">
                <a:solidFill>
                  <a:srgbClr val="0070C0"/>
                </a:solidFill>
                <a:latin typeface="Helvetica-Light"/>
                <a:cs typeface="Helvetica-Light"/>
              </a:rPr>
              <a:t>3</a:t>
            </a:r>
            <a:r>
              <a:rPr sz="2200" dirty="0">
                <a:solidFill>
                  <a:srgbClr val="164F86"/>
                </a:solidFill>
                <a:latin typeface="Helvetica-Light"/>
                <a:cs typeface="Helvetica-Light"/>
              </a:rPr>
              <a:t> </a:t>
            </a:r>
            <a:r>
              <a:rPr lang="en-US" sz="2200" dirty="0">
                <a:latin typeface="Helvetica-Light"/>
                <a:cs typeface="Helvetica-Light"/>
              </a:rPr>
              <a:t>image</a:t>
            </a:r>
            <a:endParaRPr sz="2200" dirty="0">
              <a:latin typeface="Helvetica-Light"/>
              <a:cs typeface="Helvetica-Light"/>
            </a:endParaRPr>
          </a:p>
        </p:txBody>
      </p:sp>
    </p:spTree>
    <p:extLst>
      <p:ext uri="{BB962C8B-B14F-4D97-AF65-F5344CB8AC3E}">
        <p14:creationId xmlns:p14="http://schemas.microsoft.com/office/powerpoint/2010/main" val="100168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object 13"/>
          <p:cNvSpPr txBox="1"/>
          <p:nvPr/>
        </p:nvSpPr>
        <p:spPr>
          <a:xfrm>
            <a:off x="243696" y="5396736"/>
            <a:ext cx="355200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latin typeface="Helvetica-Light"/>
                <a:cs typeface="Helvetica-Light"/>
              </a:rPr>
              <a:t>32</a:t>
            </a:r>
            <a:r>
              <a:rPr sz="2200" dirty="0">
                <a:latin typeface="Helvetica-Light"/>
                <a:cs typeface="Helvetica-Light"/>
              </a:rPr>
              <a:t>x</a:t>
            </a:r>
            <a:r>
              <a:rPr lang="en-US" sz="2200" dirty="0">
                <a:latin typeface="Helvetica-Light"/>
                <a:cs typeface="Helvetica-Light"/>
              </a:rPr>
              <a:t>32</a:t>
            </a:r>
            <a:r>
              <a:rPr sz="2200" dirty="0">
                <a:latin typeface="Helvetica-Light"/>
                <a:cs typeface="Helvetica-Light"/>
              </a:rPr>
              <a:t>x</a:t>
            </a:r>
            <a:r>
              <a:rPr sz="4400" b="1" dirty="0">
                <a:solidFill>
                  <a:srgbClr val="0070C0"/>
                </a:solidFill>
                <a:latin typeface="Helvetica-Light"/>
                <a:cs typeface="Helvetica-Light"/>
              </a:rPr>
              <a:t>3</a:t>
            </a:r>
            <a:r>
              <a:rPr sz="2200" dirty="0">
                <a:solidFill>
                  <a:srgbClr val="164F86"/>
                </a:solidFill>
                <a:latin typeface="Helvetica-Light"/>
                <a:cs typeface="Helvetica-Light"/>
              </a:rPr>
              <a:t> </a:t>
            </a:r>
            <a:r>
              <a:rPr lang="en-US" sz="2200" dirty="0">
                <a:latin typeface="Helvetica-Light"/>
                <a:cs typeface="Helvetica-Light"/>
              </a:rPr>
              <a:t>image</a:t>
            </a:r>
            <a:endParaRPr sz="2200" dirty="0">
              <a:latin typeface="Helvetica-Light"/>
              <a:cs typeface="Helvetica-Light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3221411" y="4439918"/>
            <a:ext cx="458215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/>
          <p:cNvSpPr txBox="1"/>
          <p:nvPr/>
        </p:nvSpPr>
        <p:spPr>
          <a:xfrm>
            <a:off x="2867842" y="5396736"/>
            <a:ext cx="355200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Helvetica-Light"/>
                <a:cs typeface="Helvetica-Light"/>
              </a:rPr>
              <a:t>5x5x</a:t>
            </a:r>
            <a:r>
              <a:rPr sz="4400" b="1" dirty="0">
                <a:solidFill>
                  <a:srgbClr val="0070C0"/>
                </a:solidFill>
                <a:latin typeface="Helvetica-Light"/>
                <a:cs typeface="Helvetica-Light"/>
              </a:rPr>
              <a:t>3</a:t>
            </a:r>
            <a:r>
              <a:rPr sz="2200" dirty="0">
                <a:solidFill>
                  <a:srgbClr val="164F86"/>
                </a:solidFill>
                <a:latin typeface="Helvetica-Light"/>
                <a:cs typeface="Helvetica-Light"/>
              </a:rPr>
              <a:t> </a:t>
            </a:r>
            <a:r>
              <a:rPr sz="2200" dirty="0">
                <a:latin typeface="Helvetica-Light"/>
                <a:cs typeface="Helvetica-Light"/>
              </a:rPr>
              <a:t>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0518" y="2486415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/>
              <a:t>Wx+b</a:t>
            </a:r>
            <a:endParaRPr kumimoji="1" lang="ko-KR" alt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28607" y="2578747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70C0"/>
                </a:solidFill>
              </a:rPr>
              <a:t>[1]</a:t>
            </a:r>
            <a:endParaRPr kumimoji="1" lang="ko-KR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5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65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Agenda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pc="55" dirty="0">
                <a:latin typeface="Tahoma" charset="0"/>
                <a:ea typeface="Tahoma" charset="0"/>
                <a:cs typeface="Tahoma" charset="0"/>
              </a:rPr>
              <a:t>Limitation of DNN</a:t>
            </a:r>
          </a:p>
          <a:p>
            <a:r>
              <a:rPr lang="en-US" altLang="ko-KR" spc="55" dirty="0">
                <a:latin typeface="Tahoma" charset="0"/>
                <a:ea typeface="Tahoma" charset="0"/>
                <a:cs typeface="Tahoma" charset="0"/>
              </a:rPr>
              <a:t>Convolu</a:t>
            </a:r>
            <a:r>
              <a:rPr lang="en-US" altLang="ko-KR" spc="20" dirty="0">
                <a:latin typeface="Tahoma" charset="0"/>
                <a:ea typeface="Tahoma" charset="0"/>
                <a:cs typeface="Tahoma" charset="0"/>
              </a:rPr>
              <a:t>t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ional </a:t>
            </a:r>
            <a:r>
              <a:rPr lang="en-US" altLang="ko-KR" spc="-30" dirty="0">
                <a:latin typeface="Tahoma" charset="0"/>
                <a:ea typeface="Tahoma" charset="0"/>
                <a:cs typeface="Tahoma" charset="0"/>
              </a:rPr>
              <a:t>Neural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pc="35" dirty="0">
                <a:latin typeface="Tahoma" charset="0"/>
                <a:ea typeface="Tahoma" charset="0"/>
                <a:cs typeface="Tahoma" charset="0"/>
              </a:rPr>
              <a:t>Ne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t</a:t>
            </a:r>
            <a:r>
              <a:rPr lang="en-US" altLang="ko-KR" spc="190" dirty="0">
                <a:latin typeface="Tahoma" charset="0"/>
                <a:ea typeface="Tahoma" charset="0"/>
                <a:cs typeface="Tahoma" charset="0"/>
              </a:rPr>
              <a:t>w</a:t>
            </a:r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orks (CNN)</a:t>
            </a:r>
          </a:p>
          <a:p>
            <a:pPr lvl="1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Kernel (filter, weight)</a:t>
            </a:r>
          </a:p>
          <a:p>
            <a:pPr lvl="1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Receptive field</a:t>
            </a:r>
          </a:p>
          <a:p>
            <a:pPr lvl="1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Stride</a:t>
            </a:r>
          </a:p>
          <a:p>
            <a:pPr lvl="1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Padding </a:t>
            </a:r>
          </a:p>
          <a:p>
            <a:pPr lvl="1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Pooling</a:t>
            </a:r>
          </a:p>
          <a:p>
            <a:pPr lvl="2"/>
            <a:r>
              <a:rPr lang="en-US" altLang="ko-KR" spc="50" dirty="0">
                <a:latin typeface="Tahoma" charset="0"/>
                <a:ea typeface="Tahoma" charset="0"/>
                <a:cs typeface="Tahoma" charset="0"/>
              </a:rPr>
              <a:t>Max / Average Pooling</a:t>
            </a:r>
            <a:endParaRPr lang="en-US" altLang="ko-KR" dirty="0">
              <a:latin typeface="Tahoma" charset="0"/>
              <a:ea typeface="Tahoma" charset="0"/>
              <a:cs typeface="Tahoma" charset="0"/>
            </a:endParaRPr>
          </a:p>
          <a:p>
            <a:endParaRPr kumimoji="1" lang="ko-KR" altLang="en-US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68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665"/>
            <a:ext cx="7900278" cy="55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665"/>
            <a:ext cx="7900278" cy="5592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1664"/>
            <a:ext cx="7900280" cy="55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38100" y="409223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G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et one </a:t>
            </a:r>
            <a:r>
              <a:rPr spc="-4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umber us</a:t>
            </a:r>
            <a:r>
              <a:rPr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ng the </a:t>
            </a:r>
            <a:r>
              <a:rPr spc="35" dirty="0">
                <a:latin typeface="Tahoma" charset="0"/>
                <a:ea typeface="Tahoma" charset="0"/>
                <a:cs typeface="Tahoma" charset="0"/>
              </a:rPr>
              <a:t>fi</a:t>
            </a:r>
            <a:r>
              <a:rPr spc="2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dirty="0">
                <a:latin typeface="Tahoma" charset="0"/>
                <a:ea typeface="Tahoma" charset="0"/>
                <a:cs typeface="Tahoma" charset="0"/>
              </a:rPr>
              <a:t>ter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(w)</a:t>
            </a:r>
            <a:endParaRPr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666"/>
            <a:ext cx="7900278" cy="5592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665"/>
            <a:ext cx="7900278" cy="5592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1664"/>
            <a:ext cx="7900280" cy="55921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0915"/>
            <a:ext cx="7900278" cy="55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1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473994"/>
            <a:ext cx="8902700" cy="46990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9A0E36-3AD5-4942-8EE9-5EB5434EE92A}"/>
              </a:ext>
            </a:extLst>
          </p:cNvPr>
          <p:cNvSpPr/>
          <p:nvPr/>
        </p:nvSpPr>
        <p:spPr>
          <a:xfrm>
            <a:off x="3030279" y="1473994"/>
            <a:ext cx="1541721" cy="4504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C051-9F5B-AA40-98D0-98A9909CD612}"/>
              </a:ext>
            </a:extLst>
          </p:cNvPr>
          <p:cNvSpPr txBox="1"/>
          <p:nvPr/>
        </p:nvSpPr>
        <p:spPr>
          <a:xfrm>
            <a:off x="2947422" y="2076819"/>
            <a:ext cx="174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u="sng" dirty="0"/>
              <a:t>5x5x3 filters 6</a:t>
            </a:r>
            <a:r>
              <a:rPr kumimoji="1" lang="ko-KR" altLang="en-US" b="1" u="sng" dirty="0"/>
              <a:t>개</a:t>
            </a:r>
            <a:endParaRPr kumimoji="1" lang="ko-Kore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0407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 stride==1</a:t>
            </a:r>
            <a:endParaRPr kumimoji="1"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664494"/>
            <a:ext cx="8216900" cy="4318000"/>
          </a:xfrm>
        </p:spPr>
      </p:pic>
    </p:spTree>
    <p:extLst>
      <p:ext uri="{BB962C8B-B14F-4D97-AF65-F5344CB8AC3E}">
        <p14:creationId xmlns:p14="http://schemas.microsoft.com/office/powerpoint/2010/main" val="58420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0994"/>
            <a:ext cx="8458200" cy="4445000"/>
          </a:xfrm>
        </p:spPr>
      </p:pic>
    </p:spTree>
    <p:extLst>
      <p:ext uri="{BB962C8B-B14F-4D97-AF65-F5344CB8AC3E}">
        <p14:creationId xmlns:p14="http://schemas.microsoft.com/office/powerpoint/2010/main" val="144077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524794"/>
            <a:ext cx="8394700" cy="4597400"/>
          </a:xfrm>
        </p:spPr>
      </p:pic>
    </p:spTree>
    <p:extLst>
      <p:ext uri="{BB962C8B-B14F-4D97-AF65-F5344CB8AC3E}">
        <p14:creationId xmlns:p14="http://schemas.microsoft.com/office/powerpoint/2010/main" val="181207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613694"/>
            <a:ext cx="8483600" cy="4419600"/>
          </a:xfrm>
        </p:spPr>
      </p:pic>
    </p:spTree>
    <p:extLst>
      <p:ext uri="{BB962C8B-B14F-4D97-AF65-F5344CB8AC3E}">
        <p14:creationId xmlns:p14="http://schemas.microsoft.com/office/powerpoint/2010/main" val="148784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99394"/>
            <a:ext cx="7899400" cy="4648200"/>
          </a:xfrm>
        </p:spPr>
      </p:pic>
    </p:spTree>
    <p:extLst>
      <p:ext uri="{BB962C8B-B14F-4D97-AF65-F5344CB8AC3E}">
        <p14:creationId xmlns:p14="http://schemas.microsoft.com/office/powerpoint/2010/main" val="35563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내용 개체 틀 2">
            <a:extLst>
              <a:ext uri="{FF2B5EF4-FFF2-40B4-BE49-F238E27FC236}">
                <a16:creationId xmlns:a16="http://schemas.microsoft.com/office/drawing/2014/main" id="{1D3143FE-09BF-9E47-B45C-E8A3F5ED7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/>
          <a:lstStyle/>
          <a:p>
            <a:r>
              <a:rPr kumimoji="1" lang="ko-KR" altLang="en-US" b="1" dirty="0" err="1"/>
              <a:t>영상데이터</a:t>
            </a:r>
            <a:r>
              <a:rPr kumimoji="1" lang="en-US" altLang="ko-KR" b="1" dirty="0"/>
              <a:t>(2D </a:t>
            </a:r>
            <a:r>
              <a:rPr kumimoji="1" lang="ko-KR" altLang="en-US" b="1" dirty="0"/>
              <a:t>데이터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에 </a:t>
            </a:r>
            <a:r>
              <a:rPr kumimoji="1" lang="en-US" altLang="ko-Kore-KR" b="1" dirty="0"/>
              <a:t>DNN</a:t>
            </a:r>
            <a:r>
              <a:rPr kumimoji="1" lang="ko-KR" altLang="en-US" b="1" dirty="0"/>
              <a:t>을 적용하여 분류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문제를 푼다면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AD19E5-9D51-F34B-A5F0-8FE7C9B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 of DNN</a:t>
            </a:r>
            <a:endParaRPr kumimoji="1" lang="ko-Kore-KR" alt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F986459-B6BD-D441-AB79-9CCA5BC38DD7}"/>
              </a:ext>
            </a:extLst>
          </p:cNvPr>
          <p:cNvSpPr txBox="1"/>
          <p:nvPr/>
        </p:nvSpPr>
        <p:spPr>
          <a:xfrm>
            <a:off x="1396047" y="5457258"/>
            <a:ext cx="1308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Input image</a:t>
            </a:r>
          </a:p>
          <a:p>
            <a:pPr algn="ctr"/>
            <a:r>
              <a:rPr kumimoji="1" lang="en-US" altLang="ko-Kore-KR" dirty="0"/>
              <a:t>(32x32)</a:t>
            </a:r>
            <a:endParaRPr kumimoji="1" lang="ko-Kore-KR" altLang="en-US" dirty="0"/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7BCB004F-FBAA-414B-BBD6-4B9A9B8971FD}"/>
              </a:ext>
            </a:extLst>
          </p:cNvPr>
          <p:cNvGrpSpPr/>
          <p:nvPr/>
        </p:nvGrpSpPr>
        <p:grpSpPr>
          <a:xfrm>
            <a:off x="4579281" y="2013382"/>
            <a:ext cx="3939099" cy="4063687"/>
            <a:chOff x="4389714" y="2013382"/>
            <a:chExt cx="3939099" cy="406368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8486EBC-09EA-C64B-8A87-4A6149E8AD34}"/>
                </a:ext>
              </a:extLst>
            </p:cNvPr>
            <p:cNvSpPr txBox="1"/>
            <p:nvPr/>
          </p:nvSpPr>
          <p:spPr>
            <a:xfrm>
              <a:off x="7188897" y="3699082"/>
              <a:ext cx="24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:</a:t>
              </a:r>
              <a:endParaRPr kumimoji="1" lang="ko-Kore-KR" altLang="en-US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9D927DE-2578-FF49-88CF-D92B4AE9D003}"/>
                </a:ext>
              </a:extLst>
            </p:cNvPr>
            <p:cNvSpPr txBox="1"/>
            <p:nvPr/>
          </p:nvSpPr>
          <p:spPr>
            <a:xfrm>
              <a:off x="4459873" y="5089926"/>
              <a:ext cx="247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:</a:t>
              </a:r>
              <a:endParaRPr kumimoji="1" lang="ko-Kore-KR" altLang="en-US" dirty="0"/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90B95EB7-8BEC-754B-A8AF-2CCE470BE52B}"/>
                </a:ext>
              </a:extLst>
            </p:cNvPr>
            <p:cNvGrpSpPr/>
            <p:nvPr/>
          </p:nvGrpSpPr>
          <p:grpSpPr>
            <a:xfrm>
              <a:off x="4389714" y="2013382"/>
              <a:ext cx="3939099" cy="4063687"/>
              <a:chOff x="4367412" y="2013382"/>
              <a:chExt cx="3939099" cy="4063687"/>
            </a:xfrm>
          </p:grpSpPr>
          <p:pic>
            <p:nvPicPr>
              <p:cNvPr id="234" name="그림 233">
                <a:extLst>
                  <a:ext uri="{FF2B5EF4-FFF2-40B4-BE49-F238E27FC236}">
                    <a16:creationId xmlns:a16="http://schemas.microsoft.com/office/drawing/2014/main" id="{FF0C782D-6894-4A49-BA83-98540C7A7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94585" y="2284115"/>
                <a:ext cx="3086100" cy="3454400"/>
              </a:xfrm>
              <a:prstGeom prst="rect">
                <a:avLst/>
              </a:prstGeom>
            </p:spPr>
          </p:pic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7F9F714-5231-F741-A2E9-F16CD5C096FD}"/>
                  </a:ext>
                </a:extLst>
              </p:cNvPr>
              <p:cNvSpPr txBox="1"/>
              <p:nvPr/>
            </p:nvSpPr>
            <p:spPr>
              <a:xfrm>
                <a:off x="7146365" y="340832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A</a:t>
                </a:r>
                <a:endParaRPr kumimoji="1" lang="ko-Kore-KR" altLang="en-US" dirty="0"/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8DE211A8-A86A-B04E-BA73-517C1E7303AF}"/>
                  </a:ext>
                </a:extLst>
              </p:cNvPr>
              <p:cNvSpPr txBox="1"/>
              <p:nvPr/>
            </p:nvSpPr>
            <p:spPr>
              <a:xfrm>
                <a:off x="7149908" y="4028563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Z</a:t>
                </a:r>
                <a:endParaRPr kumimoji="1" lang="ko-Kore-KR" altLang="en-US" dirty="0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EDF44B2-5D6A-0E4B-BEDD-215D5D7E2DE5}"/>
                  </a:ext>
                </a:extLst>
              </p:cNvPr>
              <p:cNvSpPr txBox="1"/>
              <p:nvPr/>
            </p:nvSpPr>
            <p:spPr>
              <a:xfrm>
                <a:off x="7188897" y="4676556"/>
                <a:ext cx="1117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rgbClr val="C00000"/>
                    </a:solidFill>
                  </a:rPr>
                  <a:t>26 classes</a:t>
                </a:r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A6DE181-1783-DD47-A59E-1687B0EE579D}"/>
                  </a:ext>
                </a:extLst>
              </p:cNvPr>
              <p:cNvSpPr txBox="1"/>
              <p:nvPr/>
            </p:nvSpPr>
            <p:spPr>
              <a:xfrm>
                <a:off x="4367412" y="5738515"/>
                <a:ext cx="5661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/>
                  <a:t>X</a:t>
                </a:r>
                <a:r>
                  <a:rPr kumimoji="1" lang="en-US" altLang="ko-Kore-KR" sz="1600" baseline="-25000" dirty="0"/>
                  <a:t>1024</a:t>
                </a:r>
                <a:endParaRPr kumimoji="1" lang="ko-Kore-KR" altLang="en-US" sz="1600" baseline="-25000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FF634BF-3133-8C42-9C15-0A6854D10107}"/>
                  </a:ext>
                </a:extLst>
              </p:cNvPr>
              <p:cNvSpPr txBox="1"/>
              <p:nvPr/>
            </p:nvSpPr>
            <p:spPr>
              <a:xfrm>
                <a:off x="4393135" y="2284115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/>
                  <a:t>X</a:t>
                </a:r>
                <a:r>
                  <a:rPr kumimoji="1" lang="en-US" altLang="ko-Kore-KR" sz="1600" baseline="-25000" dirty="0"/>
                  <a:t>1</a:t>
                </a:r>
                <a:endParaRPr kumimoji="1" lang="ko-Kore-KR" altLang="en-US" sz="1600" baseline="-25000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4B49CF8-1977-A245-AAFF-79EEE3D33187}"/>
                  </a:ext>
                </a:extLst>
              </p:cNvPr>
              <p:cNvSpPr txBox="1"/>
              <p:nvPr/>
            </p:nvSpPr>
            <p:spPr>
              <a:xfrm>
                <a:off x="5134959" y="2013382"/>
                <a:ext cx="1839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rgbClr val="C00000"/>
                    </a:solidFill>
                  </a:rPr>
                  <a:t>256 hidden layers</a:t>
                </a:r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252" name="그림 251">
            <a:extLst>
              <a:ext uri="{FF2B5EF4-FFF2-40B4-BE49-F238E27FC236}">
                <a16:creationId xmlns:a16="http://schemas.microsoft.com/office/drawing/2014/main" id="{C065D8A4-2107-8846-888B-ECEA800ED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61" b="51268"/>
          <a:stretch/>
        </p:blipFill>
        <p:spPr>
          <a:xfrm>
            <a:off x="469547" y="2382714"/>
            <a:ext cx="2979656" cy="2839866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701B3523-4DE3-444C-8E48-D8075D7C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324" y="3383004"/>
            <a:ext cx="796848" cy="10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10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r>
              <a:rPr lang="ko-KR" altLang="en-US" dirty="0"/>
              <a:t> </a:t>
            </a:r>
            <a:r>
              <a:rPr lang="en-US" altLang="ko-KR" dirty="0"/>
              <a:t>stride==2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4" y="1320801"/>
            <a:ext cx="2695556" cy="26797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320800"/>
            <a:ext cx="2487744" cy="2679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43" y="1320800"/>
            <a:ext cx="2594507" cy="2679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2025" y="4610785"/>
            <a:ext cx="72199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Tahoma" charset="0"/>
                <a:ea typeface="Tahoma" charset="0"/>
                <a:cs typeface="Tahoma" charset="0"/>
              </a:rPr>
              <a:t>7x7 input (spatially) assume 3x3 filter applied with stride 2 =&gt; </a:t>
            </a:r>
            <a:r>
              <a:rPr lang="en-US" altLang="ko-KR" sz="3200" b="1" dirty="0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3x3 output!</a:t>
            </a:r>
            <a:endParaRPr lang="ko-KR" altLang="en-US" sz="3200" b="1" dirty="0">
              <a:solidFill>
                <a:srgbClr val="0070C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62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at spatial dimensions:</a:t>
            </a:r>
            <a:r>
              <a:rPr lang="ko-KR" altLang="en-US" dirty="0"/>
              <a:t> </a:t>
            </a:r>
            <a:r>
              <a:rPr lang="en-US" altLang="ko-KR" dirty="0"/>
              <a:t>stride==?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997744"/>
            <a:ext cx="2794000" cy="2870200"/>
          </a:xfrm>
        </p:spPr>
      </p:pic>
      <p:sp>
        <p:nvSpPr>
          <p:cNvPr id="5" name="직사각형 4"/>
          <p:cNvSpPr/>
          <p:nvPr/>
        </p:nvSpPr>
        <p:spPr>
          <a:xfrm>
            <a:off x="3219450" y="1190129"/>
            <a:ext cx="573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ko-KR" sz="2400" b="1" dirty="0" err="1">
                <a:latin typeface="Tahoma" charset="0"/>
                <a:ea typeface="Tahoma" charset="0"/>
                <a:cs typeface="Tahoma" charset="0"/>
              </a:rPr>
              <a:t>Output</a:t>
            </a:r>
            <a:r>
              <a:rPr lang="mr-IN" altLang="ko-KR" sz="24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mr-IN" altLang="ko-KR" sz="2400" b="1" dirty="0" err="1">
                <a:latin typeface="Tahoma" charset="0"/>
                <a:ea typeface="Tahoma" charset="0"/>
                <a:cs typeface="Tahoma" charset="0"/>
              </a:rPr>
              <a:t>size</a:t>
            </a:r>
            <a:r>
              <a:rPr lang="mr-IN" altLang="ko-KR" sz="2400" b="1" dirty="0">
                <a:latin typeface="Tahoma" charset="0"/>
                <a:ea typeface="Tahoma" charset="0"/>
                <a:cs typeface="Tahoma" charset="0"/>
              </a:rPr>
              <a:t>: </a:t>
            </a:r>
            <a:endParaRPr lang="en-US" altLang="ko-KR" sz="2400" b="1" dirty="0">
              <a:latin typeface="Tahoma" charset="0"/>
              <a:ea typeface="Tahoma" charset="0"/>
              <a:cs typeface="Tahoma" charset="0"/>
            </a:endParaRPr>
          </a:p>
          <a:p>
            <a:endParaRPr lang="en-US" altLang="ko-KR" sz="24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mr-IN" altLang="ko-KR" sz="2400" b="1" dirty="0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mr-IN" altLang="ko-KR" sz="2400" b="1" dirty="0" err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N</a:t>
            </a:r>
            <a:r>
              <a:rPr lang="mr-IN" altLang="ko-KR" sz="2400" b="1" dirty="0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 - </a:t>
            </a:r>
            <a:r>
              <a:rPr lang="mr-IN" altLang="ko-KR" sz="2400" b="1" dirty="0" err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F</a:t>
            </a:r>
            <a:r>
              <a:rPr lang="mr-IN" altLang="ko-KR" sz="2400" b="1" dirty="0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) / </a:t>
            </a:r>
            <a:r>
              <a:rPr lang="mr-IN" altLang="ko-KR" sz="2400" b="1" dirty="0" err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stride</a:t>
            </a:r>
            <a:r>
              <a:rPr lang="mr-IN" altLang="ko-KR" sz="2400" b="1" dirty="0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rPr>
              <a:t> + 1</a:t>
            </a:r>
            <a:endParaRPr lang="en-US" altLang="ko-KR" sz="2400" b="1" dirty="0">
              <a:solidFill>
                <a:srgbClr val="0070C0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en-US" altLang="ko-KR" sz="24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e.g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N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= 7, </a:t>
            </a:r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F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= 3: </a:t>
            </a:r>
            <a:endParaRPr lang="en-US" altLang="ko-KR" sz="24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stride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1 =&gt; (7 - 3)/1 + 1 = </a:t>
            </a:r>
            <a:r>
              <a:rPr lang="mr-IN" altLang="ko-KR" sz="2400" b="1" dirty="0">
                <a:latin typeface="Tahoma" charset="0"/>
                <a:ea typeface="Tahoma" charset="0"/>
                <a:cs typeface="Tahoma" charset="0"/>
              </a:rPr>
              <a:t>5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z="2400" dirty="0">
                <a:latin typeface="Tahoma" charset="0"/>
                <a:ea typeface="Tahoma" charset="0"/>
                <a:cs typeface="Tahoma" charset="0"/>
              </a:rPr>
              <a:t>(O)</a:t>
            </a:r>
          </a:p>
          <a:p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stride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2 =&gt; (7 - 3)/2 + 1 = </a:t>
            </a:r>
            <a:r>
              <a:rPr lang="mr-IN" altLang="ko-KR" sz="2400" b="1" dirty="0">
                <a:latin typeface="Tahoma" charset="0"/>
                <a:ea typeface="Tahoma" charset="0"/>
                <a:cs typeface="Tahoma" charset="0"/>
              </a:rPr>
              <a:t>3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z="2400" dirty="0">
                <a:latin typeface="Tahoma" charset="0"/>
                <a:ea typeface="Tahoma" charset="0"/>
                <a:cs typeface="Tahoma" charset="0"/>
              </a:rPr>
              <a:t>(O)</a:t>
            </a:r>
          </a:p>
          <a:p>
            <a:r>
              <a:rPr lang="mr-IN" altLang="ko-KR" sz="2400" dirty="0" err="1">
                <a:latin typeface="Tahoma" charset="0"/>
                <a:ea typeface="Tahoma" charset="0"/>
                <a:cs typeface="Tahoma" charset="0"/>
              </a:rPr>
              <a:t>stride</a:t>
            </a:r>
            <a:r>
              <a:rPr lang="mr-IN" altLang="ko-KR" sz="2400" dirty="0">
                <a:latin typeface="Tahoma" charset="0"/>
                <a:ea typeface="Tahoma" charset="0"/>
                <a:cs typeface="Tahoma" charset="0"/>
              </a:rPr>
              <a:t> 3 =&gt; (7 - 3)/3 + 1 = 2.33 </a:t>
            </a:r>
            <a:r>
              <a:rPr lang="en-US" altLang="ko-KR" sz="2400" dirty="0">
                <a:latin typeface="Tahoma" charset="0"/>
                <a:ea typeface="Tahoma" charset="0"/>
                <a:cs typeface="Tahoma" charset="0"/>
              </a:rPr>
              <a:t>(X)</a:t>
            </a:r>
          </a:p>
          <a:p>
            <a:r>
              <a:rPr lang="en-US" altLang="ko-KR" sz="2400" dirty="0">
                <a:latin typeface="Tahoma" charset="0"/>
                <a:ea typeface="Tahoma" charset="0"/>
                <a:cs typeface="Tahoma" charset="0"/>
              </a:rPr>
              <a:t>Stride 4 =&gt; (7 - 3)/4 + 1 = </a:t>
            </a:r>
            <a:r>
              <a:rPr lang="en-US" altLang="ko-KR" sz="2400" b="1" dirty="0">
                <a:latin typeface="Tahoma" charset="0"/>
                <a:ea typeface="Tahoma" charset="0"/>
                <a:cs typeface="Tahoma" charset="0"/>
              </a:rPr>
              <a:t>2</a:t>
            </a:r>
            <a:r>
              <a:rPr lang="en-US" altLang="ko-KR" sz="2400" dirty="0">
                <a:latin typeface="Tahoma" charset="0"/>
                <a:ea typeface="Tahoma" charset="0"/>
                <a:cs typeface="Tahoma" charset="0"/>
              </a:rPr>
              <a:t> (O)</a:t>
            </a:r>
            <a:endParaRPr lang="ko-KR" altLang="en-US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500" y="4819650"/>
            <a:ext cx="1644650" cy="14859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7x7</a:t>
            </a:r>
            <a:endParaRPr kumimoji="1" lang="ko-KR" altLang="en-US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3711575" y="4925427"/>
            <a:ext cx="1241425" cy="11725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5x5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86425" y="5048250"/>
            <a:ext cx="885825" cy="8973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3x3</a:t>
            </a:r>
            <a:endParaRPr kumimoji="1"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7286625" y="5200650"/>
            <a:ext cx="619125" cy="59255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2x2</a:t>
            </a:r>
            <a:endParaRPr kumimoji="1" lang="ko-KR" altLang="en-US" b="1" dirty="0"/>
          </a:p>
        </p:txBody>
      </p:sp>
      <p:sp>
        <p:nvSpPr>
          <p:cNvPr id="10" name="오른쪽 화살표[R] 9"/>
          <p:cNvSpPr/>
          <p:nvPr/>
        </p:nvSpPr>
        <p:spPr>
          <a:xfrm>
            <a:off x="2978150" y="5334000"/>
            <a:ext cx="733425" cy="4592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953000" y="5282113"/>
            <a:ext cx="733425" cy="4592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553200" y="5267325"/>
            <a:ext cx="733425" cy="4592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940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practice: Common to zero pad the border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8" y="1695450"/>
            <a:ext cx="8570423" cy="3638550"/>
          </a:xfrm>
        </p:spPr>
      </p:pic>
    </p:spTree>
    <p:extLst>
      <p:ext uri="{BB962C8B-B14F-4D97-AF65-F5344CB8AC3E}">
        <p14:creationId xmlns:p14="http://schemas.microsoft.com/office/powerpoint/2010/main" val="104778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Question)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31"/>
          <a:stretch/>
        </p:blipFill>
        <p:spPr>
          <a:xfrm>
            <a:off x="400050" y="1747044"/>
            <a:ext cx="8343900" cy="3034506"/>
          </a:xfrm>
        </p:spPr>
      </p:pic>
    </p:spTree>
    <p:extLst>
      <p:ext uri="{BB962C8B-B14F-4D97-AF65-F5344CB8AC3E}">
        <p14:creationId xmlns:p14="http://schemas.microsoft.com/office/powerpoint/2010/main" val="88387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Answer)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747044"/>
            <a:ext cx="8343900" cy="4152900"/>
          </a:xfrm>
        </p:spPr>
      </p:pic>
    </p:spTree>
    <p:extLst>
      <p:ext uri="{BB962C8B-B14F-4D97-AF65-F5344CB8AC3E}">
        <p14:creationId xmlns:p14="http://schemas.microsoft.com/office/powerpoint/2010/main" val="14129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9144000" cy="46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3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</a:t>
            </a:r>
            <a:r>
              <a:rPr kumimoji="1" lang="en-US" altLang="ko-KR" dirty="0"/>
              <a:t>Convolution Layers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51"/>
            <a:ext cx="7884759" cy="55811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218594-8A7F-C74C-95E6-A396DA8A2476}"/>
              </a:ext>
            </a:extLst>
          </p:cNvPr>
          <p:cNvSpPr/>
          <p:nvPr/>
        </p:nvSpPr>
        <p:spPr>
          <a:xfrm>
            <a:off x="153796" y="1032762"/>
            <a:ext cx="3612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dirty="0"/>
              <a:t>S</a:t>
            </a:r>
            <a:r>
              <a:rPr lang="en-US" altLang="ko-KR" sz="2400" spc="-5" dirty="0"/>
              <a:t>wi</a:t>
            </a:r>
            <a:r>
              <a:rPr lang="en-US" altLang="ko-KR" sz="2400" dirty="0"/>
              <a:t>p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ng the ent</a:t>
            </a:r>
            <a:r>
              <a:rPr lang="en-US" altLang="ko-KR" sz="2400" spc="-5" dirty="0"/>
              <a:t>i</a:t>
            </a:r>
            <a:r>
              <a:rPr lang="en-US" altLang="ko-KR" sz="2400" spc="-80" dirty="0"/>
              <a:t>r</a:t>
            </a:r>
            <a:r>
              <a:rPr lang="en-US" altLang="ko-KR" sz="2400" dirty="0"/>
              <a:t>e 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mage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144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</a:t>
            </a:r>
            <a:r>
              <a:rPr kumimoji="1" lang="en-US" altLang="ko-KR" dirty="0"/>
              <a:t>Convolution Layers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51"/>
            <a:ext cx="7884759" cy="5581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01"/>
            <a:ext cx="7691565" cy="54443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AF43E3-498C-5246-BFFC-E89C2E7EA780}"/>
              </a:ext>
            </a:extLst>
          </p:cNvPr>
          <p:cNvSpPr/>
          <p:nvPr/>
        </p:nvSpPr>
        <p:spPr>
          <a:xfrm>
            <a:off x="153796" y="1032762"/>
            <a:ext cx="3612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dirty="0"/>
              <a:t>S</a:t>
            </a:r>
            <a:r>
              <a:rPr lang="en-US" altLang="ko-KR" sz="2400" spc="-5" dirty="0"/>
              <a:t>wi</a:t>
            </a:r>
            <a:r>
              <a:rPr lang="en-US" altLang="ko-KR" sz="2400" dirty="0"/>
              <a:t>p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ng the ent</a:t>
            </a:r>
            <a:r>
              <a:rPr lang="en-US" altLang="ko-KR" sz="2400" spc="-5" dirty="0"/>
              <a:t>i</a:t>
            </a:r>
            <a:r>
              <a:rPr lang="en-US" altLang="ko-KR" sz="2400" spc="-80" dirty="0"/>
              <a:t>r</a:t>
            </a:r>
            <a:r>
              <a:rPr lang="en-US" altLang="ko-KR" sz="2400" dirty="0"/>
              <a:t>e 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mage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5179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</a:t>
            </a:r>
            <a:r>
              <a:rPr kumimoji="1" lang="en-US" altLang="ko-KR" dirty="0"/>
              <a:t>Convolution Layers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307"/>
            <a:ext cx="7788755" cy="5513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5723" y="516255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/>
              <a:t>(28x28x6)</a:t>
            </a:r>
            <a:endParaRPr kumimoji="1"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31FC5-0509-5A48-B5FB-FC9258036005}"/>
              </a:ext>
            </a:extLst>
          </p:cNvPr>
          <p:cNvSpPr/>
          <p:nvPr/>
        </p:nvSpPr>
        <p:spPr>
          <a:xfrm>
            <a:off x="153796" y="1032762"/>
            <a:ext cx="3612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400" dirty="0"/>
              <a:t>S</a:t>
            </a:r>
            <a:r>
              <a:rPr lang="en-US" altLang="ko-KR" sz="2400" spc="-5" dirty="0"/>
              <a:t>wi</a:t>
            </a:r>
            <a:r>
              <a:rPr lang="en-US" altLang="ko-KR" sz="2400" dirty="0"/>
              <a:t>p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ng the ent</a:t>
            </a:r>
            <a:r>
              <a:rPr lang="en-US" altLang="ko-KR" sz="2400" spc="-5" dirty="0"/>
              <a:t>i</a:t>
            </a:r>
            <a:r>
              <a:rPr lang="en-US" altLang="ko-KR" sz="2400" spc="-80" dirty="0"/>
              <a:t>r</a:t>
            </a:r>
            <a:r>
              <a:rPr lang="en-US" altLang="ko-KR" sz="2400" dirty="0"/>
              <a:t>e </a:t>
            </a:r>
            <a:r>
              <a:rPr lang="en-US" altLang="ko-KR" sz="2400" spc="-5" dirty="0"/>
              <a:t>i</a:t>
            </a:r>
            <a:r>
              <a:rPr lang="en-US" altLang="ko-KR" sz="2400" dirty="0"/>
              <a:t>mage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6320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</a:t>
            </a:r>
            <a:r>
              <a:rPr kumimoji="1" lang="en-US" altLang="ko-KR" dirty="0"/>
              <a:t>Convolution Layers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H</a:t>
            </a:r>
            <a:r>
              <a:rPr lang="en-US" altLang="ko-KR" spc="-30" dirty="0">
                <a:latin typeface="Tahoma" charset="0"/>
                <a:ea typeface="Tahoma" charset="0"/>
                <a:cs typeface="Tahoma" charset="0"/>
              </a:rPr>
              <a:t>o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w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ma</a:t>
            </a:r>
            <a:r>
              <a:rPr lang="en-US" altLang="ko-KR" spc="-60" dirty="0">
                <a:latin typeface="Tahoma" charset="0"/>
                <a:ea typeface="Tahoma" charset="0"/>
                <a:cs typeface="Tahoma" charset="0"/>
              </a:rPr>
              <a:t>n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y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spc="-60" dirty="0">
                <a:latin typeface="Tahoma" charset="0"/>
                <a:ea typeface="Tahoma" charset="0"/>
                <a:cs typeface="Tahoma" charset="0"/>
              </a:rPr>
              <a:t>w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e</a:t>
            </a:r>
            <a:r>
              <a:rPr lang="en-US" altLang="ko-KR"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ght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var</a:t>
            </a:r>
            <a:r>
              <a:rPr lang="en-US" altLang="ko-KR" spc="-5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ab</a:t>
            </a:r>
            <a:r>
              <a:rPr lang="en-US" altLang="ko-KR" spc="-5" dirty="0">
                <a:latin typeface="Tahoma" charset="0"/>
                <a:ea typeface="Tahoma" charset="0"/>
                <a:cs typeface="Tahoma" charset="0"/>
              </a:rPr>
              <a:t>l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es?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H</a:t>
            </a:r>
            <a:r>
              <a:rPr lang="en-US" altLang="ko-KR" spc="-30" dirty="0">
                <a:latin typeface="Tahoma" charset="0"/>
                <a:ea typeface="Tahoma" charset="0"/>
                <a:cs typeface="Tahoma" charset="0"/>
              </a:rPr>
              <a:t>o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w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to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set</a:t>
            </a:r>
            <a:r>
              <a:rPr lang="en-US" altLang="ko-KR" spc="5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altLang="ko-KR" dirty="0">
                <a:latin typeface="Tahoma" charset="0"/>
                <a:ea typeface="Tahoma" charset="0"/>
                <a:cs typeface="Tahoma" charset="0"/>
              </a:rPr>
              <a:t>them?</a:t>
            </a:r>
          </a:p>
          <a:p>
            <a:endParaRPr kumimoji="1" lang="ko-KR" alt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387600"/>
            <a:ext cx="7861788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2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3112C-622F-AA4A-9E2F-A8EE5C3A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 of DNN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1789D-A093-6D40-8426-C5F0F8EA2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000" b="1" dirty="0">
                <a:highlight>
                  <a:srgbClr val="FFFF00"/>
                </a:highlight>
              </a:rPr>
              <a:t>2D</a:t>
            </a:r>
            <a:r>
              <a:rPr kumimoji="1" lang="ko-KR" altLang="en-US" sz="2000" b="1" dirty="0">
                <a:highlight>
                  <a:srgbClr val="FFFF00"/>
                </a:highlight>
              </a:rPr>
              <a:t> 데이터를 </a:t>
            </a:r>
            <a:r>
              <a:rPr kumimoji="1" lang="en-US" altLang="ko-KR" sz="2000" b="1" dirty="0">
                <a:highlight>
                  <a:srgbClr val="FFFF00"/>
                </a:highlight>
              </a:rPr>
              <a:t>1D</a:t>
            </a:r>
            <a:r>
              <a:rPr kumimoji="1" lang="ko-KR" altLang="en-US" sz="2000" b="1" dirty="0">
                <a:highlight>
                  <a:srgbClr val="FFFF00"/>
                </a:highlight>
              </a:rPr>
              <a:t>로 평탄화 하여 </a:t>
            </a:r>
            <a:r>
              <a:rPr kumimoji="1" lang="en-US" altLang="ko-KR" sz="2000" b="1" dirty="0">
                <a:highlight>
                  <a:srgbClr val="FFFF00"/>
                </a:highlight>
              </a:rPr>
              <a:t>DNN</a:t>
            </a:r>
            <a:r>
              <a:rPr kumimoji="1" lang="ko-KR" altLang="en-US" sz="2000" b="1" dirty="0">
                <a:highlight>
                  <a:srgbClr val="FFFF00"/>
                </a:highlight>
              </a:rPr>
              <a:t> 적용 가능</a:t>
            </a:r>
            <a:endParaRPr kumimoji="1" lang="en-US" altLang="ko-KR" sz="2000" b="1" dirty="0">
              <a:highlight>
                <a:srgbClr val="FFFF00"/>
              </a:highlight>
            </a:endParaRPr>
          </a:p>
          <a:p>
            <a:r>
              <a:rPr kumimoji="1" lang="ko-KR" altLang="en-US" sz="2000" b="1" dirty="0">
                <a:highlight>
                  <a:srgbClr val="FFFF00"/>
                </a:highlight>
              </a:rPr>
              <a:t>위치에 상관없이 동일한 수준의 중요도를 갖음</a:t>
            </a:r>
            <a:endParaRPr kumimoji="1" lang="en-US" altLang="ko-Kore-KR" sz="2000" b="1" dirty="0">
              <a:highlight>
                <a:srgbClr val="FFFF00"/>
              </a:highlight>
            </a:endParaRPr>
          </a:p>
          <a:p>
            <a:r>
              <a:rPr kumimoji="1" lang="en-US" altLang="ko-Kore-KR" sz="2000" b="1" dirty="0">
                <a:highlight>
                  <a:srgbClr val="FFFF00"/>
                </a:highlight>
              </a:rPr>
              <a:t>DNN </a:t>
            </a:r>
            <a:r>
              <a:rPr kumimoji="1" lang="en-US" altLang="ko-Kore-KR" sz="2000" b="1" dirty="0">
                <a:highlight>
                  <a:srgbClr val="FFFF00"/>
                </a:highlight>
                <a:sym typeface="Wingdings" pitchFamily="2" charset="2"/>
              </a:rPr>
              <a:t>=</a:t>
            </a:r>
            <a:r>
              <a:rPr kumimoji="1" lang="en-US" altLang="ko-Kore-KR" sz="2000" b="1" dirty="0">
                <a:highlight>
                  <a:srgbClr val="FFFF00"/>
                </a:highlight>
              </a:rPr>
              <a:t> Multi-layer Perceptron </a:t>
            </a:r>
            <a:r>
              <a:rPr kumimoji="1" lang="en-US" altLang="ko-Kore-KR" sz="2000" b="1" dirty="0">
                <a:highlight>
                  <a:srgbClr val="FFFF00"/>
                </a:highlight>
                <a:sym typeface="Wingdings" pitchFamily="2" charset="2"/>
              </a:rPr>
              <a:t>=</a:t>
            </a:r>
            <a:r>
              <a:rPr kumimoji="1" lang="en-US" altLang="ko-Kore-KR" sz="2000" b="1" dirty="0">
                <a:highlight>
                  <a:srgbClr val="FFFF00"/>
                </a:highlight>
              </a:rPr>
              <a:t> Feedforward NN = Fully Connected Layer (FC)</a:t>
            </a:r>
            <a:endParaRPr kumimoji="1" lang="ko-Kore-KR" altLang="en-US" sz="2000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16851-2675-0F48-8484-AE5BB7E53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" t="12146" r="49361"/>
          <a:stretch/>
        </p:blipFill>
        <p:spPr>
          <a:xfrm>
            <a:off x="1169584" y="2541842"/>
            <a:ext cx="3652958" cy="3828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2BC3BF-99EC-744E-AD6C-A28A6BDB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53" y="2443243"/>
            <a:ext cx="3086100" cy="345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DD817-E298-CD4E-B075-24EFEC5F9E53}"/>
              </a:ext>
            </a:extLst>
          </p:cNvPr>
          <p:cNvSpPr txBox="1"/>
          <p:nvPr/>
        </p:nvSpPr>
        <p:spPr>
          <a:xfrm>
            <a:off x="1882718" y="591303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C00000"/>
                </a:solidFill>
              </a:rPr>
              <a:t>Input image</a:t>
            </a:r>
          </a:p>
          <a:p>
            <a:pPr algn="ctr"/>
            <a:r>
              <a:rPr kumimoji="1" lang="en-US" altLang="ko-Kore-KR" dirty="0">
                <a:solidFill>
                  <a:srgbClr val="C00000"/>
                </a:solidFill>
              </a:rPr>
              <a:t>(32x32</a:t>
            </a:r>
            <a:r>
              <a:rPr kumimoji="1" lang="en-US" altLang="ko-Kore-KR" dirty="0">
                <a:solidFill>
                  <a:srgbClr val="C00000"/>
                </a:solidFill>
                <a:sym typeface="Wingdings" pitchFamily="2" charset="2"/>
              </a:rPr>
              <a:t>[1x1024]</a:t>
            </a:r>
            <a:r>
              <a:rPr kumimoji="1" lang="en-US" altLang="ko-Kore-KR" dirty="0">
                <a:solidFill>
                  <a:srgbClr val="C00000"/>
                </a:solidFill>
              </a:rPr>
              <a:t>)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00275-46E8-174A-9BBF-B91BD4C3EBA1}"/>
              </a:ext>
            </a:extLst>
          </p:cNvPr>
          <p:cNvSpPr txBox="1"/>
          <p:nvPr/>
        </p:nvSpPr>
        <p:spPr>
          <a:xfrm>
            <a:off x="7635465" y="3858210"/>
            <a:ext cx="24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: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048DF-416C-CF4D-800A-684E95255E53}"/>
              </a:ext>
            </a:extLst>
          </p:cNvPr>
          <p:cNvSpPr txBox="1"/>
          <p:nvPr/>
        </p:nvSpPr>
        <p:spPr>
          <a:xfrm>
            <a:off x="4906441" y="5249054"/>
            <a:ext cx="24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: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491A6-F19D-084D-8AD1-46C619E46786}"/>
              </a:ext>
            </a:extLst>
          </p:cNvPr>
          <p:cNvSpPr txBox="1"/>
          <p:nvPr/>
        </p:nvSpPr>
        <p:spPr>
          <a:xfrm>
            <a:off x="7592933" y="35674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6A9A8-5E7E-3F40-A186-580BD88BD746}"/>
              </a:ext>
            </a:extLst>
          </p:cNvPr>
          <p:cNvSpPr txBox="1"/>
          <p:nvPr/>
        </p:nvSpPr>
        <p:spPr>
          <a:xfrm>
            <a:off x="7596476" y="4187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Z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7CB7-82F6-7A42-98F2-354FB90EA46A}"/>
              </a:ext>
            </a:extLst>
          </p:cNvPr>
          <p:cNvSpPr txBox="1"/>
          <p:nvPr/>
        </p:nvSpPr>
        <p:spPr>
          <a:xfrm>
            <a:off x="7635465" y="483568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26 classes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B23B0-A514-2B43-979D-EB45E4F9A435}"/>
              </a:ext>
            </a:extLst>
          </p:cNvPr>
          <p:cNvSpPr txBox="1"/>
          <p:nvPr/>
        </p:nvSpPr>
        <p:spPr>
          <a:xfrm>
            <a:off x="4813980" y="589764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X</a:t>
            </a:r>
            <a:r>
              <a:rPr kumimoji="1" lang="en-US" altLang="ko-Kore-KR" sz="1600" baseline="-25000" dirty="0"/>
              <a:t>1024</a:t>
            </a:r>
            <a:endParaRPr kumimoji="1" lang="ko-Kore-KR" alt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2C722-5266-8E45-98F9-BD0A75738ED7}"/>
              </a:ext>
            </a:extLst>
          </p:cNvPr>
          <p:cNvSpPr txBox="1"/>
          <p:nvPr/>
        </p:nvSpPr>
        <p:spPr>
          <a:xfrm>
            <a:off x="4839703" y="2443243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X</a:t>
            </a:r>
            <a:r>
              <a:rPr kumimoji="1" lang="en-US" altLang="ko-Kore-KR" sz="1600" baseline="-25000" dirty="0"/>
              <a:t>1</a:t>
            </a:r>
            <a:endParaRPr kumimoji="1" lang="ko-Kore-KR" altLang="en-US" sz="16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F2026-8F6E-DE4D-BD31-DFFA5358C341}"/>
              </a:ext>
            </a:extLst>
          </p:cNvPr>
          <p:cNvSpPr txBox="1"/>
          <p:nvPr/>
        </p:nvSpPr>
        <p:spPr>
          <a:xfrm>
            <a:off x="5581527" y="2357176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256 hidden layers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70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① </a:t>
            </a:r>
            <a:r>
              <a:rPr kumimoji="1" lang="en-US" altLang="ko-KR" dirty="0"/>
              <a:t>Visualization of Activation Map (Feature Map)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2" y="1137850"/>
            <a:ext cx="8409538" cy="5339149"/>
          </a:xfr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B4F1E7E2-500E-D547-8B6D-5BB7EF518E6C}"/>
              </a:ext>
            </a:extLst>
          </p:cNvPr>
          <p:cNvSpPr/>
          <p:nvPr/>
        </p:nvSpPr>
        <p:spPr>
          <a:xfrm>
            <a:off x="3235063" y="1137850"/>
            <a:ext cx="2347031" cy="939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DAA77C-B265-6147-8E66-0F1A8E8701B8}"/>
              </a:ext>
            </a:extLst>
          </p:cNvPr>
          <p:cNvSpPr/>
          <p:nvPr/>
        </p:nvSpPr>
        <p:spPr>
          <a:xfrm>
            <a:off x="3710763" y="979250"/>
            <a:ext cx="574158" cy="125358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0653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②</a:t>
            </a:r>
            <a:r>
              <a:rPr kumimoji="1" lang="en-US" altLang="ko-KR" dirty="0"/>
              <a:t>Pooling Layer (sampling)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"/>
          <a:stretch/>
        </p:blipFill>
        <p:spPr>
          <a:xfrm>
            <a:off x="1212850" y="1828800"/>
            <a:ext cx="6718300" cy="4185444"/>
          </a:xfrm>
        </p:spPr>
      </p:pic>
    </p:spTree>
    <p:extLst>
      <p:ext uri="{BB962C8B-B14F-4D97-AF65-F5344CB8AC3E}">
        <p14:creationId xmlns:p14="http://schemas.microsoft.com/office/powerpoint/2010/main" val="106044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②</a:t>
            </a:r>
            <a:r>
              <a:rPr kumimoji="1" lang="en-US" altLang="ko-KR" dirty="0"/>
              <a:t>Pooling Layer (sampling)</a:t>
            </a:r>
            <a:endParaRPr kumimoji="1"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1886744"/>
            <a:ext cx="6692900" cy="3873500"/>
          </a:xfrm>
        </p:spPr>
      </p:pic>
    </p:spTree>
    <p:extLst>
      <p:ext uri="{BB962C8B-B14F-4D97-AF65-F5344CB8AC3E}">
        <p14:creationId xmlns:p14="http://schemas.microsoft.com/office/powerpoint/2010/main" val="44095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②</a:t>
            </a:r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72444"/>
            <a:ext cx="8382000" cy="4102100"/>
          </a:xfrm>
        </p:spPr>
      </p:pic>
    </p:spTree>
    <p:extLst>
      <p:ext uri="{BB962C8B-B14F-4D97-AF65-F5344CB8AC3E}">
        <p14:creationId xmlns:p14="http://schemas.microsoft.com/office/powerpoint/2010/main" val="65653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②</a:t>
            </a:r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(2x2 filter</a:t>
            </a:r>
            <a:r>
              <a:rPr lang="ko-KR" altLang="en-US" sz="2000" dirty="0"/>
              <a:t>를 사용하는 경우</a:t>
            </a:r>
            <a:r>
              <a:rPr lang="en-US" altLang="ko-KR" sz="2000" dirty="0"/>
              <a:t>) </a:t>
            </a:r>
            <a:r>
              <a:rPr lang="ko-KR" altLang="en-US" sz="2000" dirty="0"/>
              <a:t>전체 데이터의 </a:t>
            </a:r>
            <a:r>
              <a:rPr lang="en-US" altLang="ko-KR" sz="2000" dirty="0"/>
              <a:t>75%</a:t>
            </a:r>
            <a:r>
              <a:rPr lang="ko-KR" altLang="en-US" sz="2000" dirty="0"/>
              <a:t>를 버리고 </a:t>
            </a:r>
            <a:r>
              <a:rPr lang="en-US" altLang="ko-KR" sz="2000" dirty="0"/>
              <a:t>25%</a:t>
            </a:r>
            <a:r>
              <a:rPr lang="ko-KR" altLang="en-US" sz="2000" dirty="0"/>
              <a:t>만 선택</a:t>
            </a:r>
          </a:p>
          <a:p>
            <a:pPr lvl="1"/>
            <a:r>
              <a:rPr lang="en-US" altLang="ko-KR" sz="1800" b="1" u="sng" dirty="0"/>
              <a:t>Computational Complexity </a:t>
            </a:r>
            <a:r>
              <a:rPr lang="ko-KR" altLang="en-US" sz="1800" b="1" u="sng" dirty="0"/>
              <a:t>감소</a:t>
            </a:r>
          </a:p>
          <a:p>
            <a:r>
              <a:rPr lang="en-US" altLang="ko-KR" sz="2000" dirty="0"/>
              <a:t>Filter </a:t>
            </a:r>
            <a:r>
              <a:rPr lang="ko-KR" altLang="en-US" sz="2000" dirty="0"/>
              <a:t>내에서 가장 큰 값을 선택</a:t>
            </a:r>
          </a:p>
          <a:p>
            <a:pPr lvl="1"/>
            <a:r>
              <a:rPr lang="en-US" altLang="ko-KR" sz="1800" dirty="0"/>
              <a:t>Average Pooling</a:t>
            </a:r>
            <a:r>
              <a:rPr lang="ko-KR" altLang="en-US" sz="1800" dirty="0"/>
              <a:t>은 평균값을 선택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Average Pooling</a:t>
            </a:r>
            <a:r>
              <a:rPr lang="ko-KR" altLang="en-US" sz="1800" dirty="0"/>
              <a:t>은 </a:t>
            </a:r>
            <a:r>
              <a:rPr lang="en-US" altLang="ko-KR" sz="1800" dirty="0"/>
              <a:t>Spatial Structure</a:t>
            </a:r>
            <a:r>
              <a:rPr lang="ko-KR" altLang="en-US" sz="1800" dirty="0"/>
              <a:t>를 보존하되 이미지가 </a:t>
            </a:r>
            <a:r>
              <a:rPr lang="en-US" altLang="ko-KR" sz="1800" dirty="0"/>
              <a:t>smooth</a:t>
            </a:r>
            <a:r>
              <a:rPr lang="ko-KR" altLang="en-US" sz="1800" dirty="0"/>
              <a:t>해짐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Max Pooling</a:t>
            </a:r>
            <a:r>
              <a:rPr lang="ko-KR" altLang="en-US" sz="1800" dirty="0"/>
              <a:t>은 더 강한 특징만 남기는 방식</a:t>
            </a:r>
            <a:endParaRPr lang="en-US" altLang="ko-KR" sz="2000" dirty="0"/>
          </a:p>
          <a:p>
            <a:r>
              <a:rPr lang="en-US" altLang="ko-KR" sz="2000" dirty="0"/>
              <a:t>Depth</a:t>
            </a:r>
            <a:r>
              <a:rPr lang="ko-KR" altLang="en-US" sz="2000" dirty="0"/>
              <a:t>를 줄이지 않고 </a:t>
            </a:r>
            <a:r>
              <a:rPr lang="en-US" altLang="ko-KR" sz="2000" dirty="0"/>
              <a:t>Spatially</a:t>
            </a:r>
            <a:r>
              <a:rPr lang="ko-KR" altLang="en-US" sz="2000" dirty="0"/>
              <a:t>하게만 줄임</a:t>
            </a:r>
            <a:r>
              <a:rPr lang="en-US" altLang="ko-KR" sz="2000" dirty="0"/>
              <a:t>(Height &amp; Width)</a:t>
            </a:r>
          </a:p>
          <a:p>
            <a:endParaRPr lang="en-US" altLang="ko-KR" sz="2000" dirty="0"/>
          </a:p>
          <a:p>
            <a:r>
              <a:rPr lang="en-US" altLang="ko-KR" sz="2000" dirty="0"/>
              <a:t>Q) stride</a:t>
            </a:r>
            <a:r>
              <a:rPr lang="ko-KR" altLang="en-US" sz="2000" dirty="0"/>
              <a:t>와 </a:t>
            </a:r>
            <a:r>
              <a:rPr lang="en-US" altLang="ko-KR" sz="2000" dirty="0"/>
              <a:t>pooling </a:t>
            </a:r>
            <a:r>
              <a:rPr lang="ko-KR" altLang="en-US" sz="2000" dirty="0"/>
              <a:t>모두 </a:t>
            </a:r>
            <a:r>
              <a:rPr lang="en-US" altLang="ko-KR" sz="2000" dirty="0"/>
              <a:t>down-sampling</a:t>
            </a:r>
            <a:r>
              <a:rPr lang="ko-KR" altLang="en-US" sz="2000" dirty="0"/>
              <a:t>인데 어떤 것을 사용해야 하나요</a:t>
            </a:r>
            <a:r>
              <a:rPr lang="en-US" altLang="ko-KR" sz="2000" dirty="0"/>
              <a:t>?</a:t>
            </a:r>
          </a:p>
          <a:p>
            <a:r>
              <a:rPr lang="en-US" altLang="ko-KR" sz="2000" dirty="0"/>
              <a:t>A) </a:t>
            </a:r>
            <a:r>
              <a:rPr lang="ko-KR" altLang="en-US" sz="2000" dirty="0"/>
              <a:t>최근 </a:t>
            </a:r>
            <a:r>
              <a:rPr lang="en-US" altLang="ko-KR" sz="2000" dirty="0"/>
              <a:t>CNN </a:t>
            </a:r>
            <a:r>
              <a:rPr lang="ko-KR" altLang="en-US" sz="2000" dirty="0"/>
              <a:t>아키텍쳐는 </a:t>
            </a:r>
            <a:r>
              <a:rPr lang="en-US" altLang="ko-KR" sz="2000" dirty="0"/>
              <a:t>stride</a:t>
            </a:r>
            <a:r>
              <a:rPr lang="ko-KR" altLang="en-US" sz="2000" dirty="0"/>
              <a:t>를 사용하는 편이 많습니다</a:t>
            </a:r>
            <a:r>
              <a:rPr lang="en-US" altLang="ko-KR" sz="2000" dirty="0"/>
              <a:t>. stride </a:t>
            </a:r>
            <a:r>
              <a:rPr lang="ko-KR" altLang="en-US" sz="2000" dirty="0"/>
              <a:t>추천합니다</a:t>
            </a: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9852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③</a:t>
            </a:r>
            <a:r>
              <a:rPr kumimoji="1" lang="en-US" altLang="ko-KR" dirty="0"/>
              <a:t>Fully Connected Layer (FC layer)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Contains neurons that connect to the entire input volume, as in ordinary Neural Networks</a:t>
            </a:r>
          </a:p>
          <a:p>
            <a:endParaRPr kumimoji="1" lang="ko-KR" altLang="en-US" dirty="0"/>
          </a:p>
        </p:txBody>
      </p:sp>
      <p:sp>
        <p:nvSpPr>
          <p:cNvPr id="4" name="object 11"/>
          <p:cNvSpPr/>
          <p:nvPr/>
        </p:nvSpPr>
        <p:spPr>
          <a:xfrm>
            <a:off x="374904" y="1933956"/>
            <a:ext cx="8394192" cy="4364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3C3A9D94-0FF5-1C4E-827C-946EC0C2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37" y="386250"/>
            <a:ext cx="655059" cy="733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43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Case Study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LeNet-5</a:t>
            </a:r>
          </a:p>
          <a:p>
            <a:r>
              <a:rPr kumimoji="1" lang="en-US" altLang="ko-KR" dirty="0" err="1"/>
              <a:t>AlexNet</a:t>
            </a:r>
            <a:endParaRPr kumimoji="1" lang="en-US" altLang="ko-KR" dirty="0"/>
          </a:p>
          <a:p>
            <a:r>
              <a:rPr kumimoji="1" lang="en-US" altLang="ko-KR" dirty="0" err="1"/>
              <a:t>GoogLeNet</a:t>
            </a:r>
            <a:endParaRPr kumimoji="1" lang="en-US" altLang="ko-KR" dirty="0"/>
          </a:p>
          <a:p>
            <a:r>
              <a:rPr kumimoji="1" lang="en-US" altLang="ko-KR" dirty="0" err="1"/>
              <a:t>ResNet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313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LeNet-5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9" y="1689894"/>
            <a:ext cx="8636719" cy="3682206"/>
          </a:xfrm>
        </p:spPr>
      </p:pic>
    </p:spTree>
    <p:extLst>
      <p:ext uri="{BB962C8B-B14F-4D97-AF65-F5344CB8AC3E}">
        <p14:creationId xmlns:p14="http://schemas.microsoft.com/office/powerpoint/2010/main" val="133418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</a:t>
            </a:r>
            <a:r>
              <a:rPr kumimoji="1" lang="en-US" altLang="ko-KR" dirty="0" err="1"/>
              <a:t>AlexNet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632743"/>
            <a:ext cx="8280400" cy="4338703"/>
          </a:xfrm>
        </p:spPr>
      </p:pic>
    </p:spTree>
    <p:extLst>
      <p:ext uri="{BB962C8B-B14F-4D97-AF65-F5344CB8AC3E}">
        <p14:creationId xmlns:p14="http://schemas.microsoft.com/office/powerpoint/2010/main" val="825241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</a:t>
            </a:r>
            <a:r>
              <a:rPr kumimoji="1" lang="en-US" altLang="ko-KR" dirty="0" err="1"/>
              <a:t>AlexNet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1816893"/>
            <a:ext cx="8223250" cy="3880477"/>
          </a:xfrm>
        </p:spPr>
      </p:pic>
    </p:spTree>
    <p:extLst>
      <p:ext uri="{BB962C8B-B14F-4D97-AF65-F5344CB8AC3E}">
        <p14:creationId xmlns:p14="http://schemas.microsoft.com/office/powerpoint/2010/main" val="74748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3112C-622F-AA4A-9E2F-A8EE5C3A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 of DNN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1789D-A093-6D40-8426-C5F0F8EA2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전체 글자가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픽셀 이동만 하더라도 새로운 학습 데이터로 처리해야 함</a:t>
            </a:r>
            <a:r>
              <a:rPr kumimoji="1" lang="en-US" altLang="ko-KR" dirty="0"/>
              <a:t> (</a:t>
            </a:r>
            <a:r>
              <a:rPr kumimoji="1" lang="en-US" altLang="ko-KR" dirty="0">
                <a:solidFill>
                  <a:srgbClr val="C00000"/>
                </a:solidFill>
              </a:rPr>
              <a:t>translation invariance </a:t>
            </a:r>
            <a:r>
              <a:rPr kumimoji="1" lang="ko-KR" altLang="en-US" dirty="0">
                <a:solidFill>
                  <a:srgbClr val="C00000"/>
                </a:solidFill>
              </a:rPr>
              <a:t>특성이 보장되지 않음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16851-2675-0F48-8484-AE5BB7E53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" r="49361"/>
          <a:stretch/>
        </p:blipFill>
        <p:spPr>
          <a:xfrm>
            <a:off x="1169584" y="2012483"/>
            <a:ext cx="3652958" cy="435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2BC3BF-99EC-744E-AD6C-A28A6BDB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53" y="2443243"/>
            <a:ext cx="3086100" cy="345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DD817-E298-CD4E-B075-24EFEC5F9E53}"/>
              </a:ext>
            </a:extLst>
          </p:cNvPr>
          <p:cNvSpPr txBox="1"/>
          <p:nvPr/>
        </p:nvSpPr>
        <p:spPr>
          <a:xfrm>
            <a:off x="1882718" y="5913031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C00000"/>
                </a:solidFill>
              </a:rPr>
              <a:t>Input image</a:t>
            </a:r>
          </a:p>
          <a:p>
            <a:pPr algn="ctr"/>
            <a:r>
              <a:rPr kumimoji="1" lang="en-US" altLang="ko-Kore-KR" dirty="0">
                <a:solidFill>
                  <a:srgbClr val="C00000"/>
                </a:solidFill>
              </a:rPr>
              <a:t>(32x32</a:t>
            </a:r>
            <a:r>
              <a:rPr kumimoji="1" lang="en-US" altLang="ko-Kore-KR" dirty="0">
                <a:solidFill>
                  <a:srgbClr val="C00000"/>
                </a:solidFill>
                <a:sym typeface="Wingdings" pitchFamily="2" charset="2"/>
              </a:rPr>
              <a:t>[1x1024]</a:t>
            </a:r>
            <a:r>
              <a:rPr kumimoji="1" lang="en-US" altLang="ko-Kore-KR" dirty="0">
                <a:solidFill>
                  <a:srgbClr val="C00000"/>
                </a:solidFill>
              </a:rPr>
              <a:t>)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00275-46E8-174A-9BBF-B91BD4C3EBA1}"/>
              </a:ext>
            </a:extLst>
          </p:cNvPr>
          <p:cNvSpPr txBox="1"/>
          <p:nvPr/>
        </p:nvSpPr>
        <p:spPr>
          <a:xfrm>
            <a:off x="7635465" y="3858210"/>
            <a:ext cx="24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: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048DF-416C-CF4D-800A-684E95255E53}"/>
              </a:ext>
            </a:extLst>
          </p:cNvPr>
          <p:cNvSpPr txBox="1"/>
          <p:nvPr/>
        </p:nvSpPr>
        <p:spPr>
          <a:xfrm>
            <a:off x="4906441" y="5249054"/>
            <a:ext cx="24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: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491A6-F19D-084D-8AD1-46C619E46786}"/>
              </a:ext>
            </a:extLst>
          </p:cNvPr>
          <p:cNvSpPr txBox="1"/>
          <p:nvPr/>
        </p:nvSpPr>
        <p:spPr>
          <a:xfrm>
            <a:off x="7592933" y="35674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6A9A8-5E7E-3F40-A186-580BD88BD746}"/>
              </a:ext>
            </a:extLst>
          </p:cNvPr>
          <p:cNvSpPr txBox="1"/>
          <p:nvPr/>
        </p:nvSpPr>
        <p:spPr>
          <a:xfrm>
            <a:off x="7596476" y="4187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Z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7CB7-82F6-7A42-98F2-354FB90EA46A}"/>
              </a:ext>
            </a:extLst>
          </p:cNvPr>
          <p:cNvSpPr txBox="1"/>
          <p:nvPr/>
        </p:nvSpPr>
        <p:spPr>
          <a:xfrm>
            <a:off x="7635465" y="483568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26 classes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B23B0-A514-2B43-979D-EB45E4F9A435}"/>
              </a:ext>
            </a:extLst>
          </p:cNvPr>
          <p:cNvSpPr txBox="1"/>
          <p:nvPr/>
        </p:nvSpPr>
        <p:spPr>
          <a:xfrm>
            <a:off x="4813980" y="589764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X</a:t>
            </a:r>
            <a:r>
              <a:rPr kumimoji="1" lang="en-US" altLang="ko-Kore-KR" sz="1600" baseline="-25000" dirty="0"/>
              <a:t>1024</a:t>
            </a:r>
            <a:endParaRPr kumimoji="1" lang="ko-Kore-KR" alt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2C722-5266-8E45-98F9-BD0A75738ED7}"/>
              </a:ext>
            </a:extLst>
          </p:cNvPr>
          <p:cNvSpPr txBox="1"/>
          <p:nvPr/>
        </p:nvSpPr>
        <p:spPr>
          <a:xfrm>
            <a:off x="4839703" y="2443243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X</a:t>
            </a:r>
            <a:r>
              <a:rPr kumimoji="1" lang="en-US" altLang="ko-Kore-KR" sz="1600" baseline="-25000" dirty="0"/>
              <a:t>1</a:t>
            </a:r>
            <a:endParaRPr kumimoji="1" lang="ko-Kore-KR" altLang="en-US" sz="16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F2026-8F6E-DE4D-BD31-DFFA5358C341}"/>
              </a:ext>
            </a:extLst>
          </p:cNvPr>
          <p:cNvSpPr txBox="1"/>
          <p:nvPr/>
        </p:nvSpPr>
        <p:spPr>
          <a:xfrm>
            <a:off x="5581527" y="2172510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C00000"/>
                </a:solidFill>
              </a:rPr>
              <a:t>256 hidden layers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06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</a:t>
            </a:r>
            <a:r>
              <a:rPr kumimoji="1" lang="en-US" altLang="ko-KR" dirty="0" err="1"/>
              <a:t>AlexNet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708944"/>
            <a:ext cx="8604393" cy="4025106"/>
          </a:xfrm>
        </p:spPr>
      </p:pic>
    </p:spTree>
    <p:extLst>
      <p:ext uri="{BB962C8B-B14F-4D97-AF65-F5344CB8AC3E}">
        <p14:creationId xmlns:p14="http://schemas.microsoft.com/office/powerpoint/2010/main" val="2139113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</a:t>
            </a:r>
            <a:r>
              <a:rPr kumimoji="1" lang="en-US" altLang="ko-KR" dirty="0" err="1"/>
              <a:t>AlexNet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6194"/>
            <a:ext cx="8658108" cy="4514056"/>
          </a:xfrm>
        </p:spPr>
      </p:pic>
    </p:spTree>
    <p:extLst>
      <p:ext uri="{BB962C8B-B14F-4D97-AF65-F5344CB8AC3E}">
        <p14:creationId xmlns:p14="http://schemas.microsoft.com/office/powerpoint/2010/main" val="36037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Study: </a:t>
            </a:r>
            <a:r>
              <a:rPr kumimoji="1" lang="en-US" altLang="ko-KR" dirty="0" err="1"/>
              <a:t>AlexNet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2" y="1397794"/>
            <a:ext cx="8463415" cy="4469606"/>
          </a:xfrm>
        </p:spPr>
      </p:pic>
    </p:spTree>
    <p:extLst>
      <p:ext uri="{BB962C8B-B14F-4D97-AF65-F5344CB8AC3E}">
        <p14:creationId xmlns:p14="http://schemas.microsoft.com/office/powerpoint/2010/main" val="967912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994"/>
            <a:ext cx="9144000" cy="4876800"/>
          </a:xfrm>
        </p:spPr>
      </p:pic>
    </p:spTree>
    <p:extLst>
      <p:ext uri="{BB962C8B-B14F-4D97-AF65-F5344CB8AC3E}">
        <p14:creationId xmlns:p14="http://schemas.microsoft.com/office/powerpoint/2010/main" val="175626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/>
          <a:stretch/>
        </p:blipFill>
        <p:spPr>
          <a:xfrm>
            <a:off x="285750" y="655751"/>
            <a:ext cx="8458200" cy="5192485"/>
          </a:xfrm>
        </p:spPr>
      </p:pic>
    </p:spTree>
    <p:extLst>
      <p:ext uri="{BB962C8B-B14F-4D97-AF65-F5344CB8AC3E}">
        <p14:creationId xmlns:p14="http://schemas.microsoft.com/office/powerpoint/2010/main" val="2039052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611"/>
            <a:ext cx="9144000" cy="4566665"/>
          </a:xfrm>
        </p:spPr>
      </p:pic>
    </p:spTree>
    <p:extLst>
      <p:ext uri="{BB962C8B-B14F-4D97-AF65-F5344CB8AC3E}">
        <p14:creationId xmlns:p14="http://schemas.microsoft.com/office/powerpoint/2010/main" val="197741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5" y="655444"/>
            <a:ext cx="8179170" cy="5408612"/>
          </a:xfrm>
        </p:spPr>
      </p:pic>
    </p:spTree>
    <p:extLst>
      <p:ext uri="{BB962C8B-B14F-4D97-AF65-F5344CB8AC3E}">
        <p14:creationId xmlns:p14="http://schemas.microsoft.com/office/powerpoint/2010/main" val="870794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701C5B5-4011-3749-8E84-0040F00F4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85"/>
            <a:ext cx="9144000" cy="5409001"/>
          </a:xfrm>
        </p:spPr>
        <p:txBody>
          <a:bodyPr/>
          <a:lstStyle/>
          <a:p>
            <a:r>
              <a:rPr kumimoji="1" lang="en-US" altLang="ko-Kore-KR" dirty="0" err="1"/>
              <a:t>ConvNet</a:t>
            </a:r>
            <a:r>
              <a:rPr kumimoji="1" lang="en-US" altLang="ko-Kore-KR" dirty="0"/>
              <a:t> stack “</a:t>
            </a:r>
            <a:r>
              <a:rPr kumimoji="1" lang="en-US" altLang="ko-Kore-KR" dirty="0" err="1"/>
              <a:t>Conv+Pool+ReLU</a:t>
            </a:r>
            <a:r>
              <a:rPr kumimoji="1" lang="en-US" altLang="ko-Kore-KR" dirty="0"/>
              <a:t>” + FC</a:t>
            </a:r>
          </a:p>
          <a:p>
            <a:r>
              <a:rPr kumimoji="1" lang="en-US" altLang="ko-Kore-KR" dirty="0"/>
              <a:t>Trend towards smaller filters and deeper architectures</a:t>
            </a:r>
          </a:p>
          <a:p>
            <a:r>
              <a:rPr kumimoji="1" lang="en-US" altLang="ko-Kore-KR" dirty="0"/>
              <a:t>Trend towards getting rid of Pool/FC layers</a:t>
            </a:r>
          </a:p>
          <a:p>
            <a:endParaRPr kumimoji="1" lang="ko-Kore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8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3112C-622F-AA4A-9E2F-A8EE5C3A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 of DNN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1789D-A093-6D40-8426-C5F0F8EA2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글자 크기</a:t>
            </a:r>
            <a:r>
              <a:rPr kumimoji="1" lang="en-US" altLang="ko-KR" dirty="0"/>
              <a:t>(scale)</a:t>
            </a:r>
            <a:r>
              <a:rPr kumimoji="1" lang="ko-KR" altLang="en-US" dirty="0"/>
              <a:t>가 달라지거나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글자가 회전</a:t>
            </a:r>
            <a:r>
              <a:rPr kumimoji="1" lang="en-US" altLang="ko-KR" dirty="0"/>
              <a:t>(rotation)</a:t>
            </a:r>
            <a:r>
              <a:rPr kumimoji="1" lang="ko-KR" altLang="en-US" dirty="0"/>
              <a:t>하거나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글자에</a:t>
            </a:r>
            <a:r>
              <a:rPr kumimoji="1" lang="ko-KR" altLang="en-US" dirty="0"/>
              <a:t> 변형</a:t>
            </a:r>
            <a:r>
              <a:rPr kumimoji="1" lang="en-US" altLang="ko-KR" dirty="0"/>
              <a:t>(distortion)</a:t>
            </a:r>
            <a:r>
              <a:rPr kumimoji="1" lang="ko-KR" altLang="en-US" dirty="0"/>
              <a:t>이 생겨도 좋은 결과를 기대하기 어려움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rgbClr val="C00000"/>
                </a:solidFill>
              </a:rPr>
              <a:t>Scale / Rotation / Distortion Invariance</a:t>
            </a:r>
            <a:r>
              <a:rPr kumimoji="1" lang="ko-KR" altLang="en-US" dirty="0">
                <a:solidFill>
                  <a:srgbClr val="C00000"/>
                </a:solidFill>
              </a:rPr>
              <a:t> 특성이 보장되지 않음</a:t>
            </a:r>
            <a:endParaRPr kumimoji="1" lang="en-US" altLang="ko-KR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F5209-332D-1B41-B1A4-0A9973DB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23" y="2619392"/>
            <a:ext cx="5536058" cy="38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F1FFE-6D8A-7741-B466-341A94BE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Summary of Limitation (DNN)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4B590-9F4E-064B-9659-1EACE2C0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학습시간</a:t>
            </a:r>
            <a:r>
              <a:rPr kumimoji="1" lang="en-US" altLang="ko-KR" dirty="0"/>
              <a:t> (training time)</a:t>
            </a:r>
          </a:p>
          <a:p>
            <a:r>
              <a:rPr kumimoji="1" lang="en-US" altLang="ko-Kore-KR" dirty="0"/>
              <a:t>DNN</a:t>
            </a:r>
            <a:r>
              <a:rPr kumimoji="1" lang="ko-KR" altLang="en-US" dirty="0"/>
              <a:t> 모델의 크기 </a:t>
            </a:r>
            <a:r>
              <a:rPr kumimoji="1" lang="en-US" altLang="ko-KR" dirty="0"/>
              <a:t>(network size)</a:t>
            </a:r>
          </a:p>
          <a:p>
            <a:r>
              <a:rPr kumimoji="1" lang="ko-KR" altLang="en-US" dirty="0"/>
              <a:t>변수의 개수 </a:t>
            </a:r>
            <a:r>
              <a:rPr kumimoji="1" lang="en-US" altLang="ko-KR" dirty="0"/>
              <a:t>(number of parameters)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4866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5E1DC-24AF-B140-82E6-E815DB58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Convolutional Neural Network (CNN)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0BF4C-FBD3-C044-8C12-A7C78FAD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이란 무엇인가</a:t>
            </a:r>
            <a:r>
              <a:rPr kumimoji="1" lang="en-US" altLang="ko-KR" dirty="0"/>
              <a:t>? (</a:t>
            </a:r>
            <a:r>
              <a:rPr kumimoji="1" lang="en-US" altLang="ko-KR" dirty="0" err="1"/>
              <a:t>wikipedia</a:t>
            </a:r>
            <a:r>
              <a:rPr kumimoji="1" lang="en-US" altLang="ko-KR" dirty="0"/>
              <a:t>)</a:t>
            </a:r>
          </a:p>
          <a:p>
            <a:pPr lvl="1"/>
            <a:r>
              <a:rPr lang="ko-KR" altLang="en-US" b="1" dirty="0" err="1"/>
              <a:t>합성곱</a:t>
            </a:r>
            <a:r>
              <a:rPr lang="ko-KR" altLang="en-US" b="1" dirty="0"/>
              <a:t> 신경망</a:t>
            </a:r>
            <a:r>
              <a:rPr lang="en-US" altLang="ko-KR" dirty="0"/>
              <a:t>(</a:t>
            </a:r>
            <a:r>
              <a:rPr lang="en-US" altLang="ko-Kore-KR" dirty="0"/>
              <a:t>Convolutional neural network, CNN)</a:t>
            </a:r>
            <a:r>
              <a:rPr lang="ko-KR" altLang="en-US" dirty="0"/>
              <a:t>은 시각적 이미지를 분석하는 데 사용되는 깊은 </a:t>
            </a:r>
            <a:r>
              <a:rPr lang="ko-KR" altLang="en-US" dirty="0">
                <a:hlinkClick r:id="rId2" tooltip="인공신경망"/>
              </a:rPr>
              <a:t>인공신경망</a:t>
            </a:r>
            <a:r>
              <a:rPr lang="ko-KR" altLang="en-US" dirty="0"/>
              <a:t>의 한 종류이다</a:t>
            </a:r>
            <a:r>
              <a:rPr lang="en-US" altLang="ko-KR" dirty="0"/>
              <a:t>. 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C00000"/>
                </a:solidFill>
              </a:rPr>
              <a:t>변환 불변성 특성</a:t>
            </a:r>
            <a:r>
              <a:rPr lang="ko-KR" altLang="en-US" dirty="0"/>
              <a:t>에 기초하며</a:t>
            </a:r>
            <a:r>
              <a:rPr lang="en-US" altLang="ko-KR" dirty="0"/>
              <a:t>,</a:t>
            </a:r>
            <a:r>
              <a:rPr lang="ko-KR" altLang="en-US" dirty="0"/>
              <a:t> 이미지 및 비디오 인식</a:t>
            </a:r>
            <a:r>
              <a:rPr lang="en-US" altLang="ko-KR" dirty="0"/>
              <a:t>, </a:t>
            </a:r>
            <a:r>
              <a:rPr lang="ko-KR" altLang="en-US" dirty="0"/>
              <a:t>추천 시스템</a:t>
            </a:r>
            <a:r>
              <a:rPr lang="en-US" altLang="ko-KR" dirty="0"/>
              <a:t>, </a:t>
            </a:r>
            <a:r>
              <a:rPr lang="ko-KR" altLang="en-US" dirty="0"/>
              <a:t>이미지 분류</a:t>
            </a:r>
            <a:r>
              <a:rPr lang="en-US" altLang="ko-KR" dirty="0"/>
              <a:t>, </a:t>
            </a:r>
            <a:r>
              <a:rPr lang="ko-KR" altLang="en-US" dirty="0"/>
              <a:t>의료 이미지 분석에 응용된다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ore-KR" dirty="0"/>
              <a:t>CNN</a:t>
            </a:r>
            <a:r>
              <a:rPr lang="ko-KR" altLang="en-US" dirty="0"/>
              <a:t>은 다른 이미지 분류 알고리즘에 비해 상대적으로 </a:t>
            </a:r>
            <a:r>
              <a:rPr lang="ko-KR" altLang="en-US" b="1" dirty="0" err="1">
                <a:solidFill>
                  <a:srgbClr val="C00000"/>
                </a:solidFill>
              </a:rPr>
              <a:t>전처리를</a:t>
            </a:r>
            <a:r>
              <a:rPr lang="ko-KR" altLang="en-US" b="1" dirty="0">
                <a:solidFill>
                  <a:srgbClr val="C00000"/>
                </a:solidFill>
              </a:rPr>
              <a:t> 거의 사용하지 않는다</a:t>
            </a:r>
            <a:r>
              <a:rPr lang="en-US" altLang="ko-KR" dirty="0"/>
              <a:t>. </a:t>
            </a:r>
            <a:r>
              <a:rPr lang="ko-KR" altLang="en-US" dirty="0"/>
              <a:t>이는 네트워크가 기존 알고리즘에서 수작업으로 제작된 여러 필터 역할을 스스로 학습한다는 것을 의미한다</a:t>
            </a:r>
            <a:r>
              <a:rPr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92222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AC2C50-23E9-9E47-8FC9-CCD3BF62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902688"/>
            <a:ext cx="6616700" cy="2209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BA35AD-0FB3-8E42-8F2E-A4017831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Convolution 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69D76-915C-274F-9943-E4FF43AE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영상처리 혹은 </a:t>
            </a:r>
            <a:r>
              <a:rPr kumimoji="1" lang="ko-KR" altLang="en-US" dirty="0" err="1"/>
              <a:t>컴퓨터비전</a:t>
            </a:r>
            <a:r>
              <a:rPr kumimoji="1" lang="ko-KR" altLang="en-US" dirty="0"/>
              <a:t> 에서의 </a:t>
            </a:r>
            <a:r>
              <a:rPr kumimoji="1" lang="ko-KR" altLang="en-US" dirty="0" err="1"/>
              <a:t>컨볼루션이란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Convolution</a:t>
            </a:r>
            <a:r>
              <a:rPr kumimoji="1" lang="ko-KR" altLang="en-US" dirty="0"/>
              <a:t>은 주로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연산에서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특정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추출하고 싶을 때 사용한다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5C850-7B94-E64D-A526-80DF61095C90}"/>
              </a:ext>
            </a:extLst>
          </p:cNvPr>
          <p:cNvSpPr/>
          <p:nvPr/>
        </p:nvSpPr>
        <p:spPr>
          <a:xfrm>
            <a:off x="1403498" y="2968351"/>
            <a:ext cx="478465" cy="4606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0BF1D-FB1B-3643-975D-87DD6FBC1B36}"/>
              </a:ext>
            </a:extLst>
          </p:cNvPr>
          <p:cNvSpPr txBox="1"/>
          <p:nvPr/>
        </p:nvSpPr>
        <p:spPr>
          <a:xfrm>
            <a:off x="1881963" y="2473936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필터</a:t>
            </a:r>
            <a:r>
              <a:rPr kumimoji="1" lang="en-US" altLang="ko-Kore-KR" dirty="0"/>
              <a:t>(weight)</a:t>
            </a:r>
            <a:endParaRPr kumimoji="1" lang="ko-Kore-KR" altLang="en-US" dirty="0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4DE1B816-93BF-5F4E-AAE0-7DD6B97A426A}"/>
              </a:ext>
            </a:extLst>
          </p:cNvPr>
          <p:cNvSpPr/>
          <p:nvPr/>
        </p:nvSpPr>
        <p:spPr>
          <a:xfrm rot="2688462">
            <a:off x="1611605" y="2731534"/>
            <a:ext cx="478465" cy="42478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484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7286</TotalTime>
  <Words>1018</Words>
  <Application>Microsoft Macintosh PowerPoint</Application>
  <PresentationFormat>화면 슬라이드 쇼(4:3)</PresentationFormat>
  <Paragraphs>175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맑은 고딕</vt:lpstr>
      <vt:lpstr>Arial</vt:lpstr>
      <vt:lpstr>Calibri</vt:lpstr>
      <vt:lpstr>Calibri Light</vt:lpstr>
      <vt:lpstr>Helvetica-Light</vt:lpstr>
      <vt:lpstr>Tahoma</vt:lpstr>
      <vt:lpstr>Wingdings</vt:lpstr>
      <vt:lpstr>Office 테마</vt:lpstr>
      <vt:lpstr>Artificial Intelligence </vt:lpstr>
      <vt:lpstr>Agenda</vt:lpstr>
      <vt:lpstr>Limitation of DNN</vt:lpstr>
      <vt:lpstr>Limitation of DNN</vt:lpstr>
      <vt:lpstr>Limitation of DNN</vt:lpstr>
      <vt:lpstr>Limitation of DNN</vt:lpstr>
      <vt:lpstr>Summary of Limitation (DNN)</vt:lpstr>
      <vt:lpstr>Convolutional Neural Network (CNN)</vt:lpstr>
      <vt:lpstr>Convolution </vt:lpstr>
      <vt:lpstr>Convolution </vt:lpstr>
      <vt:lpstr>Convolutional Neural Network (CNN)</vt:lpstr>
      <vt:lpstr>Advantage of CNN</vt:lpstr>
      <vt:lpstr>DNN vs CNN</vt:lpstr>
      <vt:lpstr>Example: CNN based Classification</vt:lpstr>
      <vt:lpstr>Start with an image (width x height x depth)</vt:lpstr>
      <vt:lpstr>Let’s focus on a small area only</vt:lpstr>
      <vt:lpstr>Let’s focus on a small area only (5x5x3)</vt:lpstr>
      <vt:lpstr> Get one number using the filter (w)</vt:lpstr>
      <vt:lpstr> Get one number using the filter (w)</vt:lpstr>
      <vt:lpstr> Get one number using the filter (w)</vt:lpstr>
      <vt:lpstr> Get one number using the filter (w)</vt:lpstr>
      <vt:lpstr> Get one number using the filter (w)</vt:lpstr>
      <vt:lpstr> Get one number using the filter (w)</vt:lpstr>
      <vt:lpstr>PowerPoint 프레젠테이션</vt:lpstr>
      <vt:lpstr>A closer look at spatial dimensions: stride==1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 stride==2</vt:lpstr>
      <vt:lpstr>A closer look at spatial dimensions: stride==?</vt:lpstr>
      <vt:lpstr>In practice: Common to zero pad the border</vt:lpstr>
      <vt:lpstr>Question)</vt:lpstr>
      <vt:lpstr>Answer)</vt:lpstr>
      <vt:lpstr>Summary</vt:lpstr>
      <vt:lpstr>① Convolution Layers</vt:lpstr>
      <vt:lpstr>① Convolution Layers</vt:lpstr>
      <vt:lpstr>① Convolution Layers</vt:lpstr>
      <vt:lpstr>① Convolution Layers</vt:lpstr>
      <vt:lpstr>① Visualization of Activation Map (Feature Map)</vt:lpstr>
      <vt:lpstr>②Pooling Layer (sampling)</vt:lpstr>
      <vt:lpstr>②Pooling Layer (sampling)</vt:lpstr>
      <vt:lpstr>②Max Pooling</vt:lpstr>
      <vt:lpstr>②Max Pooling</vt:lpstr>
      <vt:lpstr>③Fully Connected Layer (FC layer)</vt:lpstr>
      <vt:lpstr>CNN Case Study</vt:lpstr>
      <vt:lpstr>Case Study: LeNet-5</vt:lpstr>
      <vt:lpstr>Case Study: AlexNet</vt:lpstr>
      <vt:lpstr>Case Study: AlexNet</vt:lpstr>
      <vt:lpstr>Case Study: AlexNet</vt:lpstr>
      <vt:lpstr>Case Study: AlexNet</vt:lpstr>
      <vt:lpstr>Case Study: AlexNet</vt:lpstr>
      <vt:lpstr>PowerPoint 프레젠테이션</vt:lpstr>
      <vt:lpstr>PowerPoint 프레젠테이션</vt:lpstr>
      <vt:lpstr>PowerPoint 프레젠테이션</vt:lpstr>
      <vt:lpstr>PowerPoint 프레젠테이션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최유경</cp:lastModifiedBy>
  <cp:revision>544</cp:revision>
  <cp:lastPrinted>2019-05-06T17:36:25Z</cp:lastPrinted>
  <dcterms:created xsi:type="dcterms:W3CDTF">2019-02-27T01:15:33Z</dcterms:created>
  <dcterms:modified xsi:type="dcterms:W3CDTF">2020-06-11T15:48:30Z</dcterms:modified>
</cp:coreProperties>
</file>